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70" r:id="rId4"/>
    <p:sldId id="271" r:id="rId5"/>
    <p:sldId id="261" r:id="rId6"/>
    <p:sldId id="262" r:id="rId7"/>
    <p:sldId id="263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8E27D-CA7C-4328-9F54-83926A18AA65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2E09-5423-4646-9F84-A1F38E331A6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E0C32-8830-456B-ACFE-8DD49FE1B038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5ED65-B938-4609-8B2E-8BDAD20090B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94BB-1323-41F6-9710-5F4DD77E1CF1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2073E-40DF-442A-9B14-9A58AE754E8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7F72-E045-424C-A633-515263523B7F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60308-E1CB-4118-BE9E-85DDED39C59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B9F06-EEA7-4F72-867E-652CA9A800FE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20665-A160-4381-805E-A931BB61AC4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F408-6A85-4986-A865-CC4CA38DF1D1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13486-1665-40DA-AD9E-5DB37D3B43B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4FE87-3E98-4613-BAA6-AF7D4AF30DEC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BAED5-DD0D-4787-8C59-6BFE02FC3AF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0008-584E-46E7-B9A3-FAE6BDC96612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E3F0C-7619-4D0E-8703-392D1C6D724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6563-D25A-4C39-ACC0-7D0052757910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E7300-6D4F-441A-B103-9BCAE469A6E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282F1-ACE6-49F9-A735-23C813F8D2CB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FCF8E-BA64-4071-8D98-BF9028AA6D5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840B2-4B4D-498D-9FFC-7734083BED7E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7BE95-4DA0-4674-BDAD-EE1FB886494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878ED0-4C41-443C-A843-FC5984A68B02}" type="datetimeFigureOut">
              <a:rPr lang="ru-RU"/>
              <a:pPr>
                <a:defRPr/>
              </a:pPr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7FFBA2-EA80-4794-B160-7BD3812E2DF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428604"/>
            <a:ext cx="5072098" cy="1051560"/>
          </a:xfrm>
        </p:spPr>
        <p:txBody>
          <a:bodyPr/>
          <a:lstStyle/>
          <a:p>
            <a:r>
              <a:rPr lang="ru-RU" b="1" dirty="0">
                <a:latin typeface="Georgia" pitchFamily="18" charset="0"/>
              </a:rPr>
              <a:t>Тема: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928802"/>
            <a:ext cx="6929486" cy="4506912"/>
          </a:xfrm>
        </p:spPr>
        <p:txBody>
          <a:bodyPr/>
          <a:lstStyle/>
          <a:p>
            <a:pPr marL="0" indent="361950">
              <a:lnSpc>
                <a:spcPct val="150000"/>
              </a:lnSpc>
              <a:buNone/>
            </a:pPr>
            <a:r>
              <a:rPr lang="ru-RU" sz="2800" b="1" dirty="0" err="1" smtClean="0">
                <a:latin typeface="Georgia" pitchFamily="18" charset="0"/>
              </a:rPr>
              <a:t>Педагогічна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b="1" dirty="0" err="1" smtClean="0">
                <a:latin typeface="Georgia" pitchFamily="18" charset="0"/>
              </a:rPr>
              <a:t>компетентність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b="1" dirty="0" err="1" smtClean="0">
                <a:latin typeface="Georgia" pitchFamily="18" charset="0"/>
              </a:rPr>
              <a:t>вчителя</a:t>
            </a:r>
            <a:r>
              <a:rPr lang="ru-RU" sz="2800" b="1" dirty="0" smtClean="0">
                <a:latin typeface="Georgia" pitchFamily="18" charset="0"/>
              </a:rPr>
              <a:t> як результат </a:t>
            </a:r>
            <a:r>
              <a:rPr lang="ru-RU" sz="2800" b="1" dirty="0" err="1" smtClean="0">
                <a:latin typeface="Georgia" pitchFamily="18" charset="0"/>
              </a:rPr>
              <a:t>самоосвіти</a:t>
            </a:r>
            <a:endParaRPr lang="ru-RU" sz="2800" b="1" dirty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ru-RU" sz="28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ru-RU" sz="2800" b="1" dirty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Georgia" pitchFamily="18" charset="0"/>
              </a:rPr>
              <a:t>«</a:t>
            </a:r>
            <a:r>
              <a:rPr lang="ru-RU" sz="2000" b="1" dirty="0">
                <a:latin typeface="Georgia" pitchFamily="18" charset="0"/>
              </a:rPr>
              <a:t>Учитель </a:t>
            </a:r>
            <a:r>
              <a:rPr lang="ru-RU" sz="2000" b="1" dirty="0" err="1" smtClean="0">
                <a:latin typeface="Georgia" pitchFamily="18" charset="0"/>
              </a:rPr>
              <a:t>живе</a:t>
            </a:r>
            <a:r>
              <a:rPr lang="ru-RU" sz="2000" b="1" dirty="0" smtClean="0">
                <a:latin typeface="Georgia" pitchFamily="18" charset="0"/>
              </a:rPr>
              <a:t>, доки </a:t>
            </a:r>
            <a:r>
              <a:rPr lang="ru-RU" sz="2000" b="1" dirty="0" err="1" smtClean="0">
                <a:latin typeface="Georgia" pitchFamily="18" charset="0"/>
              </a:rPr>
              <a:t>вчиться</a:t>
            </a:r>
            <a:r>
              <a:rPr lang="ru-RU" sz="2000" b="1" dirty="0">
                <a:latin typeface="Georgia" pitchFamily="18" charset="0"/>
              </a:rPr>
              <a:t>»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2000" b="1" dirty="0">
                <a:latin typeface="Georgia" pitchFamily="18" charset="0"/>
              </a:rPr>
              <a:t>                                      К.Д.Ушинский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/>
              <a:t>                                              </a:t>
            </a:r>
            <a:endParaRPr lang="ru-RU" sz="20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500034" y="1928802"/>
            <a:ext cx="6357966" cy="3672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ru-RU" sz="2400" dirty="0" err="1" smtClean="0">
                <a:latin typeface="Georgia" pitchFamily="18" charset="0"/>
              </a:rPr>
              <a:t>Неперервне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удосконалення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рівня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педагогічної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майстерності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вчителів</a:t>
            </a:r>
            <a:r>
              <a:rPr lang="ru-RU" sz="2400" dirty="0" smtClean="0">
                <a:latin typeface="Georgia" pitchFamily="18" charset="0"/>
              </a:rPr>
              <a:t> та </a:t>
            </a:r>
            <a:r>
              <a:rPr lang="ru-RU" sz="2400" dirty="0" err="1" smtClean="0">
                <a:latin typeface="Georgia" pitchFamily="18" charset="0"/>
              </a:rPr>
              <a:t>їх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компетенцій</a:t>
            </a:r>
            <a:r>
              <a:rPr lang="ru-RU" sz="2400" dirty="0" smtClean="0">
                <a:latin typeface="Georgia" pitchFamily="18" charset="0"/>
              </a:rPr>
              <a:t> в </a:t>
            </a:r>
            <a:r>
              <a:rPr lang="ru-RU" sz="2400" dirty="0" err="1" smtClean="0">
                <a:latin typeface="Georgia" pitchFamily="18" charset="0"/>
              </a:rPr>
              <a:t>методиці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викладання</a:t>
            </a:r>
            <a:r>
              <a:rPr lang="ru-RU" sz="2400" dirty="0" smtClean="0">
                <a:latin typeface="Georgia" pitchFamily="18" charset="0"/>
              </a:rPr>
              <a:t> , </a:t>
            </a:r>
            <a:r>
              <a:rPr lang="ru-RU" sz="2400" dirty="0" err="1" smtClean="0">
                <a:latin typeface="Georgia" pitchFamily="18" charset="0"/>
              </a:rPr>
              <a:t>направленій</a:t>
            </a:r>
            <a:r>
              <a:rPr lang="ru-RU" sz="2400" dirty="0" smtClean="0">
                <a:latin typeface="Georgia" pitchFamily="18" charset="0"/>
              </a:rPr>
              <a:t> на </a:t>
            </a:r>
            <a:r>
              <a:rPr lang="ru-RU" sz="2400" dirty="0" err="1" smtClean="0">
                <a:latin typeface="Georgia" pitchFamily="18" charset="0"/>
              </a:rPr>
              <a:t>підвищення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якості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навченості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 smtClean="0">
                <a:latin typeface="Georgia" pitchFamily="18" charset="0"/>
              </a:rPr>
              <a:t>учнів</a:t>
            </a:r>
            <a:endParaRPr lang="ru-RU" sz="2400" dirty="0" smtClean="0">
              <a:latin typeface="Georgia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1500166" y="785794"/>
            <a:ext cx="1805302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dirty="0" smtClean="0">
                <a:ln/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Мета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:</a:t>
            </a:r>
            <a:endParaRPr lang="uk-UA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642910" y="1142984"/>
            <a:ext cx="8001056" cy="3284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ru-RU" sz="1400" dirty="0" err="1" smtClean="0">
                <a:latin typeface="Georgia" pitchFamily="18" charset="0"/>
              </a:rPr>
              <a:t>Забезпечення</a:t>
            </a:r>
            <a:r>
              <a:rPr lang="ru-RU" sz="1400" dirty="0" smtClean="0">
                <a:latin typeface="Georgia" pitchFamily="18" charset="0"/>
              </a:rPr>
              <a:t> позитивна </a:t>
            </a:r>
            <a:r>
              <a:rPr lang="ru-RU" sz="1400" dirty="0" err="1" smtClean="0">
                <a:latin typeface="Georgia" pitchFamily="18" charset="0"/>
              </a:rPr>
              <a:t>динаміка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навчальних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досягнень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учнів</a:t>
            </a:r>
            <a:r>
              <a:rPr lang="ru-RU" sz="1400" dirty="0" smtClean="0">
                <a:latin typeface="Georgia" pitchFamily="18" charset="0"/>
              </a:rPr>
              <a:t> на </a:t>
            </a:r>
            <a:r>
              <a:rPr lang="ru-RU" sz="1400" dirty="0" err="1" smtClean="0">
                <a:latin typeface="Georgia" pitchFamily="18" charset="0"/>
              </a:rPr>
              <a:t>основі</a:t>
            </a:r>
            <a:r>
              <a:rPr lang="ru-RU" sz="1400" dirty="0" smtClean="0">
                <a:latin typeface="Georgia" pitchFamily="18" charset="0"/>
              </a:rPr>
              <a:t> :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err="1" smtClean="0">
                <a:latin typeface="Georgia" pitchFamily="18" charset="0"/>
              </a:rPr>
              <a:t>Стимулювання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їх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навчально-пізнавальної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діяльності</a:t>
            </a:r>
            <a:r>
              <a:rPr lang="ru-RU" sz="1400" dirty="0" smtClean="0">
                <a:latin typeface="Georgia" pitchFamily="18" charset="0"/>
              </a:rPr>
              <a:t>;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err="1" smtClean="0">
                <a:latin typeface="Georgia" pitchFamily="18" charset="0"/>
              </a:rPr>
              <a:t>Використання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різних</a:t>
            </a:r>
            <a:r>
              <a:rPr lang="ru-RU" sz="1400" dirty="0" smtClean="0">
                <a:latin typeface="Georgia" pitchFamily="18" charset="0"/>
              </a:rPr>
              <a:t> форм та </a:t>
            </a:r>
            <a:r>
              <a:rPr lang="ru-RU" sz="1400" dirty="0" err="1" smtClean="0">
                <a:latin typeface="Georgia" pitchFamily="18" charset="0"/>
              </a:rPr>
              <a:t>методів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інтерактивного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навчання</a:t>
            </a:r>
            <a:r>
              <a:rPr lang="ru-RU" sz="1400" dirty="0" smtClean="0">
                <a:latin typeface="Georgia" pitchFamily="18" charset="0"/>
              </a:rPr>
              <a:t>;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err="1" smtClean="0">
                <a:latin typeface="Georgia" pitchFamily="18" charset="0"/>
              </a:rPr>
              <a:t>Підвищення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адекватності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самооцінки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своєї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праці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всіма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учасниками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навчально-педагогічного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процесу</a:t>
            </a:r>
            <a:r>
              <a:rPr lang="ru-RU" sz="1400" dirty="0" smtClean="0">
                <a:latin typeface="Georgia" pitchFamily="18" charset="0"/>
              </a:rPr>
              <a:t>; 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endParaRPr lang="ru-RU" sz="1400" dirty="0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 startAt="2"/>
            </a:pPr>
            <a:r>
              <a:rPr lang="ru-RU" sz="1400" dirty="0" smtClean="0">
                <a:latin typeface="Georgia" pitchFamily="18" charset="0"/>
              </a:rPr>
              <a:t>Подальше </a:t>
            </a:r>
            <a:r>
              <a:rPr lang="ru-RU" sz="1400" dirty="0" err="1" smtClean="0">
                <a:latin typeface="Georgia" pitchFamily="18" charset="0"/>
              </a:rPr>
              <a:t>вдосконалення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педагогічної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діагностики</a:t>
            </a:r>
            <a:r>
              <a:rPr lang="ru-RU" sz="1400" dirty="0" smtClean="0">
                <a:latin typeface="Georgia" pitchFamily="18" charset="0"/>
              </a:rPr>
              <a:t> по </a:t>
            </a:r>
            <a:r>
              <a:rPr lang="ru-RU" sz="1400" dirty="0" err="1" smtClean="0">
                <a:latin typeface="Georgia" pitchFamily="18" charset="0"/>
              </a:rPr>
              <a:t>всім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основним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напрямкам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навчально-виховного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процесу</a:t>
            </a:r>
            <a:r>
              <a:rPr lang="ru-RU" sz="1400" dirty="0" smtClean="0">
                <a:latin typeface="Georgia" pitchFamily="18" charset="0"/>
              </a:rPr>
              <a:t>.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endParaRPr lang="ru-RU" sz="1400" dirty="0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 startAt="3"/>
            </a:pPr>
            <a:r>
              <a:rPr lang="ru-RU" sz="1400" dirty="0" err="1" smtClean="0">
                <a:latin typeface="Georgia" pitchFamily="18" charset="0"/>
              </a:rPr>
              <a:t>Удосконалення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інноваційної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err="1" smtClean="0">
                <a:latin typeface="Georgia" pitchFamily="18" charset="0"/>
              </a:rPr>
              <a:t>діяльності</a:t>
            </a:r>
            <a:r>
              <a:rPr lang="ru-RU" sz="1400" dirty="0" smtClean="0">
                <a:latin typeface="Georgia" pitchFamily="18" charset="0"/>
              </a:rPr>
              <a:t> в </a:t>
            </a:r>
            <a:r>
              <a:rPr lang="ru-RU" sz="1400" dirty="0" err="1" smtClean="0">
                <a:latin typeface="Georgia" pitchFamily="18" charset="0"/>
              </a:rPr>
              <a:t>закладі</a:t>
            </a:r>
            <a:r>
              <a:rPr lang="ru-RU" sz="1400" dirty="0" smtClean="0">
                <a:latin typeface="Georgia" pitchFamily="18" charset="0"/>
              </a:rPr>
              <a:t>. </a:t>
            </a:r>
            <a:endParaRPr lang="ru-RU" sz="1400" dirty="0" smtClean="0">
              <a:latin typeface="Georgia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2000232" y="357166"/>
            <a:ext cx="4929222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Завдання</a:t>
            </a:r>
            <a:endParaRPr lang="uk-UA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714612" y="571480"/>
            <a:ext cx="62865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ru-RU" sz="1600" dirty="0" err="1" smtClean="0">
                <a:latin typeface="Georgia" pitchFamily="18" charset="0"/>
              </a:rPr>
              <a:t>Вступне</a:t>
            </a:r>
            <a:r>
              <a:rPr lang="ru-RU" sz="1600" dirty="0" smtClean="0">
                <a:latin typeface="Georgia" pitchFamily="18" charset="0"/>
              </a:rPr>
              <a:t> слово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1200" dirty="0" smtClean="0">
                <a:latin typeface="Georgia" pitchFamily="18" charset="0"/>
              </a:rPr>
              <a:t>                 директор </a:t>
            </a:r>
            <a:r>
              <a:rPr lang="ru-RU" sz="1200" dirty="0" err="1" smtClean="0">
                <a:latin typeface="Georgia" pitchFamily="18" charset="0"/>
              </a:rPr>
              <a:t>школи</a:t>
            </a:r>
            <a:r>
              <a:rPr lang="ru-RU" sz="1200" dirty="0" smtClean="0">
                <a:latin typeface="Georgia" pitchFamily="18" charset="0"/>
              </a:rPr>
              <a:t> – </a:t>
            </a:r>
            <a:r>
              <a:rPr lang="ru-RU" sz="1200" dirty="0" err="1" smtClean="0">
                <a:latin typeface="Georgia" pitchFamily="18" charset="0"/>
              </a:rPr>
              <a:t>Ю.В.Білик</a:t>
            </a:r>
            <a:r>
              <a:rPr lang="ru-RU" sz="1200" dirty="0" smtClean="0">
                <a:latin typeface="Georgia" pitchFamily="18" charset="0"/>
              </a:rPr>
              <a:t> – 5 </a:t>
            </a:r>
            <a:r>
              <a:rPr lang="ru-RU" sz="1200" dirty="0" err="1" smtClean="0">
                <a:latin typeface="Georgia" pitchFamily="18" charset="0"/>
              </a:rPr>
              <a:t>хвилин</a:t>
            </a:r>
            <a:endParaRPr lang="ru-RU" sz="1200" dirty="0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 startAt="2"/>
            </a:pPr>
            <a:r>
              <a:rPr lang="ru-RU" sz="1600" dirty="0" err="1" smtClean="0">
                <a:latin typeface="Georgia" pitchFamily="18" charset="0"/>
              </a:rPr>
              <a:t>Педагогічна</a:t>
            </a:r>
            <a:r>
              <a:rPr lang="ru-RU" sz="1600" dirty="0" smtClean="0">
                <a:latin typeface="Georgia" pitchFamily="18" charset="0"/>
              </a:rPr>
              <a:t> </a:t>
            </a:r>
            <a:r>
              <a:rPr lang="ru-RU" sz="1600" dirty="0" err="1" smtClean="0">
                <a:latin typeface="Georgia" pitchFamily="18" charset="0"/>
              </a:rPr>
              <a:t>компетентність</a:t>
            </a:r>
            <a:r>
              <a:rPr lang="ru-RU" sz="1600" dirty="0" smtClean="0">
                <a:latin typeface="Georgia" pitchFamily="18" charset="0"/>
              </a:rPr>
              <a:t> учителя як результат </a:t>
            </a:r>
            <a:r>
              <a:rPr lang="ru-RU" sz="1600" dirty="0" err="1" smtClean="0">
                <a:latin typeface="Georgia" pitchFamily="18" charset="0"/>
              </a:rPr>
              <a:t>самоосвіти</a:t>
            </a:r>
            <a:endParaRPr lang="ru-RU" sz="1600" dirty="0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1600" dirty="0" smtClean="0">
                <a:latin typeface="Georgia" pitchFamily="18" charset="0"/>
              </a:rPr>
              <a:t>               </a:t>
            </a:r>
            <a:r>
              <a:rPr lang="ru-RU" sz="1200" dirty="0" smtClean="0">
                <a:latin typeface="Georgia" pitchFamily="18" charset="0"/>
              </a:rPr>
              <a:t>заступник директора </a:t>
            </a:r>
            <a:r>
              <a:rPr lang="ru-RU" sz="1200" dirty="0" err="1" smtClean="0">
                <a:latin typeface="Georgia" pitchFamily="18" charset="0"/>
              </a:rPr>
              <a:t>з</a:t>
            </a:r>
            <a:r>
              <a:rPr lang="ru-RU" sz="1200" dirty="0" smtClean="0">
                <a:latin typeface="Georgia" pitchFamily="18" charset="0"/>
              </a:rPr>
              <a:t> НВР  – С.М. </a:t>
            </a:r>
            <a:r>
              <a:rPr lang="ru-RU" sz="1200" dirty="0" err="1" smtClean="0">
                <a:latin typeface="Georgia" pitchFamily="18" charset="0"/>
              </a:rPr>
              <a:t>Деревенець</a:t>
            </a:r>
            <a:r>
              <a:rPr lang="ru-RU" sz="1200" dirty="0" smtClean="0">
                <a:latin typeface="Georgia" pitchFamily="18" charset="0"/>
              </a:rPr>
              <a:t> – 15 </a:t>
            </a:r>
            <a:r>
              <a:rPr lang="ru-RU" sz="1200" dirty="0" err="1" smtClean="0">
                <a:latin typeface="Georgia" pitchFamily="18" charset="0"/>
              </a:rPr>
              <a:t>хвилин</a:t>
            </a:r>
            <a:endParaRPr lang="ru-RU" sz="1200" dirty="0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 startAt="3"/>
            </a:pPr>
            <a:r>
              <a:rPr lang="ru-RU" sz="1600" dirty="0" err="1" smtClean="0">
                <a:latin typeface="Georgia" pitchFamily="18" charset="0"/>
              </a:rPr>
              <a:t>Самоосвіта</a:t>
            </a:r>
            <a:r>
              <a:rPr lang="ru-RU" sz="1600" dirty="0" smtClean="0">
                <a:latin typeface="Georgia" pitchFamily="18" charset="0"/>
              </a:rPr>
              <a:t> та </a:t>
            </a:r>
            <a:r>
              <a:rPr lang="ru-RU" sz="1600" dirty="0" err="1" smtClean="0">
                <a:latin typeface="Georgia" pitchFamily="18" charset="0"/>
              </a:rPr>
              <a:t>інноваційний</a:t>
            </a:r>
            <a:r>
              <a:rPr lang="ru-RU" sz="1600" dirty="0" smtClean="0">
                <a:latin typeface="Georgia" pitchFamily="18" charset="0"/>
              </a:rPr>
              <a:t> </a:t>
            </a:r>
            <a:r>
              <a:rPr lang="ru-RU" sz="1600" dirty="0" err="1" smtClean="0">
                <a:latin typeface="Georgia" pitchFamily="18" charset="0"/>
              </a:rPr>
              <a:t>пошук</a:t>
            </a:r>
            <a:r>
              <a:rPr lang="ru-RU" sz="1600" dirty="0" smtClean="0">
                <a:latin typeface="Georgia" pitchFamily="18" charset="0"/>
              </a:rPr>
              <a:t> </a:t>
            </a:r>
            <a:r>
              <a:rPr lang="ru-RU" sz="1600" dirty="0" err="1" smtClean="0">
                <a:latin typeface="Georgia" pitchFamily="18" charset="0"/>
              </a:rPr>
              <a:t>вчителя</a:t>
            </a:r>
            <a:endParaRPr lang="ru-RU" sz="1600" dirty="0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1600" dirty="0" smtClean="0">
                <a:latin typeface="Georgia" pitchFamily="18" charset="0"/>
              </a:rPr>
              <a:t>             </a:t>
            </a:r>
            <a:r>
              <a:rPr lang="ru-RU" sz="1200" dirty="0" err="1" smtClean="0">
                <a:latin typeface="Georgia" pitchFamily="18" charset="0"/>
              </a:rPr>
              <a:t>Керівник</a:t>
            </a:r>
            <a:r>
              <a:rPr lang="ru-RU" sz="1200" dirty="0" smtClean="0">
                <a:latin typeface="Georgia" pitchFamily="18" charset="0"/>
              </a:rPr>
              <a:t> ШПК </a:t>
            </a:r>
            <a:r>
              <a:rPr lang="ru-RU" sz="1200" dirty="0" err="1" smtClean="0">
                <a:latin typeface="Georgia" pitchFamily="18" charset="0"/>
              </a:rPr>
              <a:t>вчителів</a:t>
            </a:r>
            <a:r>
              <a:rPr lang="ru-RU" sz="1200" dirty="0" smtClean="0">
                <a:latin typeface="Georgia" pitchFamily="18" charset="0"/>
              </a:rPr>
              <a:t> </a:t>
            </a:r>
            <a:r>
              <a:rPr lang="ru-RU" sz="1200" dirty="0" err="1" smtClean="0">
                <a:latin typeface="Georgia" pitchFamily="18" charset="0"/>
              </a:rPr>
              <a:t>початкових</a:t>
            </a:r>
            <a:r>
              <a:rPr lang="ru-RU" sz="1200" dirty="0" smtClean="0">
                <a:latin typeface="Georgia" pitchFamily="18" charset="0"/>
              </a:rPr>
              <a:t> </a:t>
            </a:r>
            <a:r>
              <a:rPr lang="ru-RU" sz="1200" dirty="0" err="1" smtClean="0">
                <a:latin typeface="Georgia" pitchFamily="18" charset="0"/>
              </a:rPr>
              <a:t>класів</a:t>
            </a:r>
            <a:r>
              <a:rPr lang="ru-RU" sz="1200" dirty="0" smtClean="0">
                <a:latin typeface="Georgia" pitchFamily="18" charset="0"/>
              </a:rPr>
              <a:t> –К.М. </a:t>
            </a:r>
            <a:r>
              <a:rPr lang="ru-RU" sz="1200" dirty="0" err="1" smtClean="0">
                <a:latin typeface="Georgia" pitchFamily="18" charset="0"/>
              </a:rPr>
              <a:t>Мисик</a:t>
            </a:r>
            <a:r>
              <a:rPr lang="ru-RU" sz="1200" dirty="0" smtClean="0">
                <a:latin typeface="Georgia" pitchFamily="18" charset="0"/>
              </a:rPr>
              <a:t>– 15 </a:t>
            </a:r>
            <a:r>
              <a:rPr lang="ru-RU" sz="1200" dirty="0" err="1" smtClean="0">
                <a:latin typeface="Georgia" pitchFamily="18" charset="0"/>
              </a:rPr>
              <a:t>хвилин</a:t>
            </a:r>
            <a:endParaRPr lang="ru-RU" sz="1200" dirty="0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 startAt="4"/>
            </a:pPr>
            <a:r>
              <a:rPr lang="ru-RU" sz="1600" dirty="0" smtClean="0">
                <a:latin typeface="Georgia" pitchFamily="18" charset="0"/>
              </a:rPr>
              <a:t>З </a:t>
            </a:r>
            <a:r>
              <a:rPr lang="ru-RU" sz="1600" dirty="0" err="1" smtClean="0">
                <a:latin typeface="Georgia" pitchFamily="18" charset="0"/>
              </a:rPr>
              <a:t>досвіду</a:t>
            </a:r>
            <a:r>
              <a:rPr lang="ru-RU" sz="1600" dirty="0" smtClean="0">
                <a:latin typeface="Georgia" pitchFamily="18" charset="0"/>
              </a:rPr>
              <a:t> </a:t>
            </a:r>
            <a:r>
              <a:rPr lang="ru-RU" sz="1600" dirty="0" err="1" smtClean="0">
                <a:latin typeface="Georgia" pitchFamily="18" charset="0"/>
              </a:rPr>
              <a:t>роботи</a:t>
            </a:r>
            <a:r>
              <a:rPr lang="ru-RU" sz="1600" dirty="0" smtClean="0">
                <a:latin typeface="Georgia" pitchFamily="18" charset="0"/>
              </a:rPr>
              <a:t>:</a:t>
            </a:r>
          </a:p>
          <a:p>
            <a:pPr marL="1981200" lvl="3" indent="-609600">
              <a:lnSpc>
                <a:spcPct val="150000"/>
              </a:lnSpc>
            </a:pPr>
            <a:r>
              <a:rPr lang="ru-RU" sz="1200" dirty="0" err="1" smtClean="0">
                <a:latin typeface="Georgia" pitchFamily="18" charset="0"/>
              </a:rPr>
              <a:t>Терех</a:t>
            </a:r>
            <a:r>
              <a:rPr lang="ru-RU" sz="1200" dirty="0" smtClean="0">
                <a:latin typeface="Georgia" pitchFamily="18" charset="0"/>
              </a:rPr>
              <a:t> Л.В.. –</a:t>
            </a:r>
            <a:r>
              <a:rPr lang="ru-RU" sz="1200" dirty="0" err="1" smtClean="0">
                <a:latin typeface="Georgia" pitchFamily="18" charset="0"/>
              </a:rPr>
              <a:t>вчитель</a:t>
            </a:r>
            <a:r>
              <a:rPr lang="ru-RU" sz="1200" dirty="0" smtClean="0">
                <a:latin typeface="Georgia" pitchFamily="18" charset="0"/>
              </a:rPr>
              <a:t> </a:t>
            </a:r>
            <a:r>
              <a:rPr lang="ru-RU" sz="1200" dirty="0" err="1" smtClean="0">
                <a:latin typeface="Georgia" pitchFamily="18" charset="0"/>
              </a:rPr>
              <a:t>географії</a:t>
            </a:r>
            <a:r>
              <a:rPr lang="ru-RU" sz="1200" dirty="0" smtClean="0">
                <a:latin typeface="Georgia" pitchFamily="18" charset="0"/>
              </a:rPr>
              <a:t>– 5 </a:t>
            </a:r>
            <a:r>
              <a:rPr lang="ru-RU" sz="1200" dirty="0" err="1" smtClean="0">
                <a:latin typeface="Georgia" pitchFamily="18" charset="0"/>
              </a:rPr>
              <a:t>хвилин</a:t>
            </a:r>
            <a:endParaRPr lang="ru-RU" sz="1200" dirty="0" smtClean="0">
              <a:latin typeface="Georgia" pitchFamily="18" charset="0"/>
            </a:endParaRPr>
          </a:p>
          <a:p>
            <a:pPr marL="1981200" lvl="3" indent="-609600">
              <a:lnSpc>
                <a:spcPct val="150000"/>
              </a:lnSpc>
            </a:pPr>
            <a:r>
              <a:rPr lang="ru-RU" sz="1200" dirty="0" err="1" smtClean="0">
                <a:latin typeface="Georgia" pitchFamily="18" charset="0"/>
              </a:rPr>
              <a:t>Бобенчик</a:t>
            </a:r>
            <a:r>
              <a:rPr lang="ru-RU" sz="1200" dirty="0" smtClean="0">
                <a:latin typeface="Georgia" pitchFamily="18" charset="0"/>
              </a:rPr>
              <a:t> Т.М. – </a:t>
            </a:r>
            <a:r>
              <a:rPr lang="ru-RU" sz="1200" dirty="0" err="1" smtClean="0">
                <a:latin typeface="Georgia" pitchFamily="18" charset="0"/>
              </a:rPr>
              <a:t>вчитель</a:t>
            </a:r>
            <a:r>
              <a:rPr lang="ru-RU" sz="1200" dirty="0" smtClean="0">
                <a:latin typeface="Georgia" pitchFamily="18" charset="0"/>
              </a:rPr>
              <a:t> </a:t>
            </a:r>
            <a:r>
              <a:rPr lang="ru-RU" sz="1200" dirty="0" err="1" smtClean="0">
                <a:latin typeface="Georgia" pitchFamily="18" charset="0"/>
              </a:rPr>
              <a:t>початкових</a:t>
            </a:r>
            <a:r>
              <a:rPr lang="ru-RU" sz="1200" dirty="0" smtClean="0">
                <a:latin typeface="Georgia" pitchFamily="18" charset="0"/>
              </a:rPr>
              <a:t> </a:t>
            </a:r>
            <a:r>
              <a:rPr lang="ru-RU" sz="1200" dirty="0" err="1" smtClean="0">
                <a:latin typeface="Georgia" pitchFamily="18" charset="0"/>
              </a:rPr>
              <a:t>класів</a:t>
            </a:r>
            <a:r>
              <a:rPr lang="ru-RU" sz="1200" dirty="0" smtClean="0">
                <a:latin typeface="Georgia" pitchFamily="18" charset="0"/>
              </a:rPr>
              <a:t> – 5 </a:t>
            </a:r>
            <a:r>
              <a:rPr lang="ru-RU" sz="1200" dirty="0" err="1" smtClean="0">
                <a:latin typeface="Georgia" pitchFamily="18" charset="0"/>
              </a:rPr>
              <a:t>хвилин</a:t>
            </a:r>
            <a:endParaRPr lang="ru-RU" sz="1200" dirty="0" smtClean="0">
              <a:latin typeface="Georgia" pitchFamily="18" charset="0"/>
            </a:endParaRPr>
          </a:p>
          <a:p>
            <a:pPr marL="1981200" lvl="3" indent="-609600">
              <a:lnSpc>
                <a:spcPct val="150000"/>
              </a:lnSpc>
            </a:pPr>
            <a:r>
              <a:rPr lang="ru-RU" sz="1200" dirty="0" smtClean="0">
                <a:latin typeface="Georgia" pitchFamily="18" charset="0"/>
              </a:rPr>
              <a:t>Карпук Л.П.–– </a:t>
            </a:r>
            <a:r>
              <a:rPr lang="ru-RU" sz="1200" dirty="0" err="1" smtClean="0">
                <a:latin typeface="Georgia" pitchFamily="18" charset="0"/>
              </a:rPr>
              <a:t>вчитель</a:t>
            </a:r>
            <a:r>
              <a:rPr lang="ru-RU" sz="1200" dirty="0" smtClean="0">
                <a:latin typeface="Georgia" pitchFamily="18" charset="0"/>
              </a:rPr>
              <a:t> </a:t>
            </a:r>
            <a:r>
              <a:rPr lang="ru-RU" sz="1200" dirty="0" err="1" smtClean="0">
                <a:latin typeface="Georgia" pitchFamily="18" charset="0"/>
              </a:rPr>
              <a:t>англійської</a:t>
            </a:r>
            <a:r>
              <a:rPr lang="ru-RU" sz="1200" dirty="0" smtClean="0">
                <a:latin typeface="Georgia" pitchFamily="18" charset="0"/>
              </a:rPr>
              <a:t> </a:t>
            </a:r>
            <a:r>
              <a:rPr lang="ru-RU" sz="1200" dirty="0" err="1" smtClean="0">
                <a:latin typeface="Georgia" pitchFamily="18" charset="0"/>
              </a:rPr>
              <a:t>мови</a:t>
            </a:r>
            <a:r>
              <a:rPr lang="ru-RU" sz="1200" dirty="0" smtClean="0">
                <a:latin typeface="Georgia" pitchFamily="18" charset="0"/>
              </a:rPr>
              <a:t> – 5 </a:t>
            </a:r>
            <a:r>
              <a:rPr lang="ru-RU" sz="1200" dirty="0" err="1" smtClean="0">
                <a:latin typeface="Georgia" pitchFamily="18" charset="0"/>
              </a:rPr>
              <a:t>хвилин</a:t>
            </a:r>
            <a:endParaRPr lang="ru-RU" sz="1200" dirty="0" smtClean="0">
              <a:latin typeface="Georgia" pitchFamily="18" charset="0"/>
            </a:endParaRPr>
          </a:p>
          <a:p>
            <a:pPr marL="1981200" lvl="3" indent="-609600">
              <a:lnSpc>
                <a:spcPct val="150000"/>
              </a:lnSpc>
            </a:pPr>
            <a:r>
              <a:rPr lang="ru-RU" sz="1200" dirty="0" smtClean="0">
                <a:latin typeface="Georgia" pitchFamily="18" charset="0"/>
              </a:rPr>
              <a:t>Закупа О.А.– </a:t>
            </a:r>
            <a:r>
              <a:rPr lang="ru-RU" sz="1200" dirty="0" err="1" smtClean="0">
                <a:latin typeface="Georgia" pitchFamily="18" charset="0"/>
              </a:rPr>
              <a:t>вчитель</a:t>
            </a:r>
            <a:r>
              <a:rPr lang="ru-RU" sz="1200" dirty="0" smtClean="0">
                <a:latin typeface="Georgia" pitchFamily="18" charset="0"/>
              </a:rPr>
              <a:t> </a:t>
            </a:r>
            <a:r>
              <a:rPr lang="ru-RU" sz="1200" dirty="0" err="1" smtClean="0">
                <a:latin typeface="Georgia" pitchFamily="18" charset="0"/>
              </a:rPr>
              <a:t>фізичної</a:t>
            </a:r>
            <a:r>
              <a:rPr lang="ru-RU" sz="1200" dirty="0" smtClean="0">
                <a:latin typeface="Georgia" pitchFamily="18" charset="0"/>
              </a:rPr>
              <a:t> </a:t>
            </a:r>
            <a:r>
              <a:rPr lang="ru-RU" sz="1200" dirty="0" err="1" smtClean="0">
                <a:latin typeface="Georgia" pitchFamily="18" charset="0"/>
              </a:rPr>
              <a:t>культури</a:t>
            </a:r>
            <a:r>
              <a:rPr lang="ru-RU" sz="1200" dirty="0" smtClean="0">
                <a:latin typeface="Georgia" pitchFamily="18" charset="0"/>
              </a:rPr>
              <a:t> – 5 </a:t>
            </a:r>
            <a:r>
              <a:rPr lang="ru-RU" sz="1200" dirty="0" err="1" smtClean="0">
                <a:latin typeface="Georgia" pitchFamily="18" charset="0"/>
              </a:rPr>
              <a:t>хвилин</a:t>
            </a:r>
            <a:endParaRPr lang="ru-RU" sz="1200" dirty="0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</a:pPr>
            <a:endParaRPr lang="ru-RU" sz="1600" dirty="0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 startAt="5"/>
            </a:pPr>
            <a:r>
              <a:rPr lang="ru-RU" sz="1600" dirty="0" smtClean="0">
                <a:latin typeface="Georgia" pitchFamily="18" charset="0"/>
              </a:rPr>
              <a:t>Проект </a:t>
            </a:r>
            <a:r>
              <a:rPr lang="ru-RU" sz="1600" dirty="0" err="1" smtClean="0">
                <a:latin typeface="Georgia" pitchFamily="18" charset="0"/>
              </a:rPr>
              <a:t>рішення</a:t>
            </a:r>
            <a:endParaRPr lang="ru-RU" sz="1600" dirty="0" smtClean="0">
              <a:latin typeface="Georgia" pitchFamily="18" charset="0"/>
            </a:endParaRP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 startAt="5"/>
            </a:pPr>
            <a:r>
              <a:rPr lang="ru-RU" sz="1600" dirty="0" err="1" smtClean="0">
                <a:latin typeface="Georgia" pitchFamily="18" charset="0"/>
              </a:rPr>
              <a:t>Різне</a:t>
            </a:r>
            <a:endParaRPr lang="uk-UA" sz="1600" dirty="0">
              <a:latin typeface="Georgia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000100" y="357166"/>
            <a:ext cx="592663" cy="4714908"/>
          </a:xfrm>
          <a:prstGeom prst="rect">
            <a:avLst/>
          </a:prstGeom>
        </p:spPr>
        <p:txBody>
          <a:bodyPr vert="wordArtVert"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Хід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 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педради</a:t>
            </a:r>
            <a:endParaRPr lang="uk-UA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642910" y="142852"/>
            <a:ext cx="7286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Концепція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неперервної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педагогічної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освіти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орієнтована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на:</a:t>
            </a:r>
            <a:endParaRPr lang="uk-U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85720" y="1500174"/>
            <a:ext cx="621510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Розвиток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потреб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суспільства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особистості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держави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Розширення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простору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освіти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сучасних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педагогів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Варіативність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подготовки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педагогів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нового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покоління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Науково-методичне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забезпечення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професійно-особистісного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становлення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педагога на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різних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етапах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його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життєвої</a:t>
            </a: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дороги.</a:t>
            </a:r>
            <a:endParaRPr lang="ru-RU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714348" y="428604"/>
            <a:ext cx="5786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Ключові</a:t>
            </a: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педагогічні</a:t>
            </a: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компетентності</a:t>
            </a: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:</a:t>
            </a:r>
            <a:endParaRPr lang="uk-UA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928662" y="2214554"/>
            <a:ext cx="4572000" cy="27772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 err="1" smtClean="0">
                <a:latin typeface="Georgia" pitchFamily="18" charset="0"/>
              </a:rPr>
              <a:t>Інформаційна</a:t>
            </a:r>
            <a:r>
              <a:rPr lang="ru-RU" b="1" dirty="0" smtClean="0">
                <a:latin typeface="Georgia" pitchFamily="18" charset="0"/>
              </a:rPr>
              <a:t>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 err="1" smtClean="0">
                <a:latin typeface="Georgia" pitchFamily="18" charset="0"/>
              </a:rPr>
              <a:t>Соціальна</a:t>
            </a:r>
            <a:r>
              <a:rPr lang="ru-RU" b="1" dirty="0" smtClean="0">
                <a:latin typeface="Georgia" pitchFamily="18" charset="0"/>
              </a:rPr>
              <a:t>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 err="1" smtClean="0">
                <a:latin typeface="Georgia" pitchFamily="18" charset="0"/>
              </a:rPr>
              <a:t>Культурологічна</a:t>
            </a:r>
            <a:r>
              <a:rPr lang="ru-RU" b="1" dirty="0" smtClean="0">
                <a:latin typeface="Georgia" pitchFamily="18" charset="0"/>
              </a:rPr>
              <a:t>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 err="1" smtClean="0">
                <a:latin typeface="Georgia" pitchFamily="18" charset="0"/>
              </a:rPr>
              <a:t>Комунікативна</a:t>
            </a:r>
            <a:r>
              <a:rPr lang="ru-RU" b="1" dirty="0" smtClean="0">
                <a:latin typeface="Georgia" pitchFamily="18" charset="0"/>
              </a:rPr>
              <a:t>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 err="1" smtClean="0">
                <a:latin typeface="Georgia" pitchFamily="18" charset="0"/>
              </a:rPr>
              <a:t>Методологічна</a:t>
            </a:r>
            <a:r>
              <a:rPr lang="ru-RU" b="1" dirty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428596" y="285728"/>
            <a:ext cx="55721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eorgia" pitchFamily="18" charset="0"/>
              </a:rPr>
              <a:t>Умови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eorgia" pitchFamily="18" charset="0"/>
              </a:rPr>
              <a:t>самоосвіти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eorgia" pitchFamily="18" charset="0"/>
              </a:rPr>
              <a:t>:</a:t>
            </a:r>
            <a:endParaRPr lang="uk-UA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4357686" y="150017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err="1" smtClean="0">
                <a:latin typeface="Georgia" pitchFamily="18" charset="0"/>
              </a:rPr>
              <a:t>Творчість</a:t>
            </a:r>
            <a:endParaRPr lang="ru-RU" sz="20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err="1" smtClean="0">
                <a:latin typeface="Georgia" pitchFamily="18" charset="0"/>
              </a:rPr>
              <a:t>Актуальність</a:t>
            </a:r>
            <a:endParaRPr lang="ru-RU" sz="20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err="1" smtClean="0">
                <a:latin typeface="Georgia" pitchFamily="18" charset="0"/>
              </a:rPr>
              <a:t>Пріорітети</a:t>
            </a:r>
            <a:endParaRPr lang="ru-RU" sz="20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err="1" smtClean="0">
                <a:latin typeface="Georgia" pitchFamily="18" charset="0"/>
              </a:rPr>
              <a:t>Досвід</a:t>
            </a:r>
            <a:endParaRPr lang="ru-RU" sz="20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err="1" smtClean="0">
                <a:latin typeface="Georgia" pitchFamily="18" charset="0"/>
              </a:rPr>
              <a:t>Рефлексія</a:t>
            </a:r>
            <a:endParaRPr lang="ru-RU" sz="20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err="1" smtClean="0">
                <a:latin typeface="Georgia" pitchFamily="18" charset="0"/>
              </a:rPr>
              <a:t>Бажання</a:t>
            </a:r>
            <a:endParaRPr lang="ru-RU" sz="20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err="1" smtClean="0">
                <a:latin typeface="Georgia" pitchFamily="18" charset="0"/>
              </a:rPr>
              <a:t>Доступність</a:t>
            </a:r>
            <a:endParaRPr lang="ru-RU" sz="20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b="1" dirty="0" err="1" smtClean="0">
                <a:latin typeface="Georgia" pitchFamily="18" charset="0"/>
              </a:rPr>
              <a:t>Прагнення</a:t>
            </a:r>
            <a:endParaRPr lang="ru-RU" sz="20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571472" y="571480"/>
            <a:ext cx="6215106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А.С.Макаренко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361950">
              <a:lnSpc>
                <a:spcPct val="200000"/>
              </a:lnSpc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«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Майстерність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учителя –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це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    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спеціальність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якій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потрібно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вчиться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 а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праця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забезпечить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професійний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розвиток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педагога,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допоможе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йому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самореалізуватися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</a:t>
            </a:r>
            <a:r>
              <a:rPr lang="ru-RU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самовдосконалюватися</a:t>
            </a:r>
            <a:r>
              <a:rPr lang="ru-RU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.»</a:t>
            </a:r>
            <a:endParaRPr lang="ru-RU" sz="2400" i="1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85720" y="1000108"/>
            <a:ext cx="5500726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Нехай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самоосвіта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супроводжує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вас по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всьому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вашому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життю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!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Вона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приведе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вас до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творчих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успіхів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!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286</Words>
  <Application>Microsoft Office PowerPoint</Application>
  <PresentationFormat>Екран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2" baseType="lpstr">
      <vt:lpstr>Calibri</vt:lpstr>
      <vt:lpstr>Arial</vt:lpstr>
      <vt:lpstr>Тема Office</vt:lpstr>
      <vt:lpstr>Тема: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15</cp:revision>
  <dcterms:created xsi:type="dcterms:W3CDTF">2012-11-06T12:20:30Z</dcterms:created>
  <dcterms:modified xsi:type="dcterms:W3CDTF">2014-01-25T07:21:32Z</dcterms:modified>
</cp:coreProperties>
</file>