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59" r:id="rId6"/>
    <p:sldId id="270" r:id="rId7"/>
    <p:sldId id="273" r:id="rId8"/>
    <p:sldId id="262" r:id="rId9"/>
    <p:sldId id="261" r:id="rId10"/>
    <p:sldId id="263" r:id="rId11"/>
    <p:sldId id="264" r:id="rId12"/>
    <p:sldId id="265" r:id="rId13"/>
    <p:sldId id="274" r:id="rId14"/>
    <p:sldId id="269" r:id="rId15"/>
    <p:sldId id="266" r:id="rId16"/>
    <p:sldId id="268" r:id="rId17"/>
    <p:sldId id="275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610" autoAdjust="0"/>
  </p:normalViewPr>
  <p:slideViewPr>
    <p:cSldViewPr>
      <p:cViewPr varScale="1">
        <p:scale>
          <a:sx n="73" d="100"/>
          <a:sy n="7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2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D61013-69B9-46B8-B9B7-4A216117DAC8}" type="datetimeFigureOut">
              <a:rPr lang="uk-UA" smtClean="0"/>
              <a:pPr/>
              <a:t>28.04.2020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E50413-8040-4DF1-A32A-34EF3F1B6B6A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24890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E50413-8040-4DF1-A32A-34EF3F1B6B6A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15455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28.04.2020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1112" y="1614595"/>
            <a:ext cx="6600451" cy="2262781"/>
          </a:xfrm>
        </p:spPr>
        <p:txBody>
          <a:bodyPr>
            <a:normAutofit fontScale="90000"/>
          </a:bodyPr>
          <a:lstStyle/>
          <a:p>
            <a:r>
              <a:rPr lang="uk-UA" b="1" i="1" dirty="0" err="1" smtClean="0">
                <a:solidFill>
                  <a:srgbClr val="002060"/>
                </a:solidFill>
              </a:rPr>
              <a:t>Призначення,зміст</a:t>
            </a:r>
            <a:r>
              <a:rPr lang="uk-UA" b="1" i="1" dirty="0" smtClean="0">
                <a:solidFill>
                  <a:srgbClr val="002060"/>
                </a:solidFill>
              </a:rPr>
              <a:t> та види складальних креслень</a:t>
            </a:r>
            <a:endParaRPr lang="uk-UA" b="1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71736" y="3857628"/>
            <a:ext cx="5074489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Білик Юрій Васильович</a:t>
            </a:r>
            <a:endParaRPr lang="uk-UA" sz="2800" b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316467">
            <a:off x="6662060" y="4776033"/>
            <a:ext cx="1351652" cy="461665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</a:rPr>
              <a:t>11 </a:t>
            </a:r>
            <a:r>
              <a:rPr lang="uk-UA" sz="2400" b="1" dirty="0" smtClean="0">
                <a:solidFill>
                  <a:srgbClr val="FF0000"/>
                </a:solidFill>
              </a:rPr>
              <a:t>клас</a:t>
            </a:r>
            <a:endParaRPr lang="uk-UA" sz="2400" b="1" dirty="0">
              <a:solidFill>
                <a:srgbClr val="FF0000"/>
              </a:solidFill>
            </a:endParaRPr>
          </a:p>
        </p:txBody>
      </p:sp>
      <p:pic>
        <p:nvPicPr>
          <p:cNvPr id="1027" name="Picture 3" descr="C:\Users\Александр\Downloads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5286388"/>
            <a:ext cx="1902348" cy="115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Dibujo técnico del proyecto con las herramientas de la ingeniería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42" t="-140870" r="-15869" b="151522"/>
          <a:stretch/>
        </p:blipFill>
        <p:spPr bwMode="auto">
          <a:xfrm>
            <a:off x="3739743" y="64893"/>
            <a:ext cx="6172602" cy="2122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Dibujo técnico del proyecto con las herramientas de la ingeniería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" r="-1497" b="15060"/>
          <a:stretch/>
        </p:blipFill>
        <p:spPr bwMode="auto">
          <a:xfrm>
            <a:off x="571472" y="4572008"/>
            <a:ext cx="4723269" cy="1779816"/>
          </a:xfrm>
          <a:prstGeom prst="rect">
            <a:avLst/>
          </a:prstGeom>
          <a:ln w="57150">
            <a:solidFill>
              <a:schemeClr val="accent1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45026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8195" name="Picture 3" descr="C:\Users\Александр\Documents\slide_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14"/>
          <a:stretch/>
        </p:blipFill>
        <p:spPr bwMode="auto">
          <a:xfrm>
            <a:off x="899592" y="0"/>
            <a:ext cx="8556408" cy="70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Users\Александр\Downloads\images (12)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589239"/>
            <a:ext cx="2836880" cy="13681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566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9219" name="Picture 3" descr="C:\Users\Александр\Documents\slide_1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130"/>
          <a:stretch/>
        </p:blipFill>
        <p:spPr bwMode="auto">
          <a:xfrm>
            <a:off x="755576" y="0"/>
            <a:ext cx="89427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s://previews.123rf.com/images/antiv/antiv1607/antiv160700002/60325195-proceso-de-planificaci%C3%B3n-de-la-construcci%C3%B3n-dise%C3%B1o-plano-arquitectos-lugar-de-trabajo-planificaci%C3%B3n-de-la-arqui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964347">
            <a:off x="6809594" y="5757292"/>
            <a:ext cx="2952000" cy="1368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9042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42" name="Picture 2" descr="C:\Users\Александр\Documents\slide_1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40" t="-29595" r="-863" b="32222"/>
          <a:stretch/>
        </p:blipFill>
        <p:spPr bwMode="auto">
          <a:xfrm>
            <a:off x="567372" y="-2478883"/>
            <a:ext cx="8607459" cy="778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Александр\Downloads\9177812-ilustraci-n-de-un-b-ho-sabio-de-dibujos-animados-con-gorro-de-graduaci-n-y-diploma-sentado-en-el-li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5360238"/>
            <a:ext cx="2483768" cy="136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пецификация сборочного чертежа: скачать, оформление, заполнен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7309" y="1412807"/>
            <a:ext cx="456669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051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Умовності</a:t>
            </a:r>
            <a:r>
              <a:rPr lang="ru-RU" b="1" dirty="0" smtClean="0">
                <a:solidFill>
                  <a:srgbClr val="FF0000"/>
                </a:solidFill>
              </a:rPr>
              <a:t> та </a:t>
            </a:r>
            <a:r>
              <a:rPr lang="ru-RU" b="1" dirty="0" err="1" smtClean="0">
                <a:solidFill>
                  <a:srgbClr val="FF0000"/>
                </a:solidFill>
              </a:rPr>
              <a:t>спрощення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8072" y="1412776"/>
            <a:ext cx="6591985" cy="3777622"/>
          </a:xfrm>
        </p:spPr>
        <p:txBody>
          <a:bodyPr/>
          <a:lstStyle/>
          <a:p>
            <a:r>
              <a:rPr lang="ru-RU" dirty="0" err="1"/>
              <a:t>Наведені</a:t>
            </a:r>
            <a:r>
              <a:rPr lang="ru-RU" dirty="0"/>
              <a:t> </a:t>
            </a:r>
            <a:r>
              <a:rPr lang="ru-RU" dirty="0" err="1"/>
              <a:t>раніше</a:t>
            </a:r>
            <a:r>
              <a:rPr lang="ru-RU" dirty="0"/>
              <a:t> </a:t>
            </a:r>
            <a:r>
              <a:rPr lang="ru-RU" dirty="0" err="1"/>
              <a:t>умовності</a:t>
            </a:r>
            <a:r>
              <a:rPr lang="ru-RU" dirty="0"/>
              <a:t> й </a:t>
            </a:r>
            <a:r>
              <a:rPr lang="ru-RU" dirty="0" err="1"/>
              <a:t>спрощення</a:t>
            </a:r>
            <a:r>
              <a:rPr lang="ru-RU" dirty="0"/>
              <a:t> за ГОСТ 2.305-68 у </a:t>
            </a:r>
            <a:r>
              <a:rPr lang="ru-RU" dirty="0" err="1"/>
              <a:t>зображеннях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 та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 </a:t>
            </a:r>
            <a:r>
              <a:rPr lang="ru-RU" dirty="0" err="1"/>
              <a:t>застосовують</a:t>
            </a:r>
            <a:r>
              <a:rPr lang="ru-RU" dirty="0"/>
              <a:t> до </a:t>
            </a:r>
            <a:r>
              <a:rPr lang="ru-RU" dirty="0" err="1"/>
              <a:t>зображень</a:t>
            </a:r>
            <a:r>
              <a:rPr lang="ru-RU" dirty="0"/>
              <a:t> </a:t>
            </a:r>
            <a:r>
              <a:rPr lang="ru-RU" dirty="0" err="1"/>
              <a:t>складальних</a:t>
            </a:r>
            <a:r>
              <a:rPr lang="ru-RU" dirty="0"/>
              <a:t> </a:t>
            </a:r>
            <a:r>
              <a:rPr lang="ru-RU" dirty="0" err="1"/>
              <a:t>одиниць</a:t>
            </a:r>
            <a:r>
              <a:rPr lang="ru-RU" dirty="0"/>
              <a:t>,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і </a:t>
            </a:r>
            <a:r>
              <a:rPr lang="ru-RU" dirty="0" err="1"/>
              <a:t>елементів</a:t>
            </a:r>
            <a:r>
              <a:rPr lang="ru-RU" dirty="0"/>
              <a:t>,</a:t>
            </a:r>
            <a:endParaRPr lang="en-US" dirty="0"/>
          </a:p>
        </p:txBody>
      </p:sp>
      <p:pic>
        <p:nvPicPr>
          <p:cNvPr id="3074" name="Picture 2" descr="3.3 Умовності та спрощенн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2808" y="2723441"/>
            <a:ext cx="6243300" cy="25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841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умовності та спрощення на складальних При виконанні розрізів та перерізів коли січна площина проходить вздовж осей гвинтів, болтів, валів, шпильок,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85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1972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2047" y="-319557"/>
            <a:ext cx="8448830" cy="2262781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Практична робота</a:t>
            </a:r>
            <a:r>
              <a:rPr lang="uk-UA" dirty="0" smtClean="0"/>
              <a:t>.</a:t>
            </a:r>
            <a:br>
              <a:rPr lang="uk-UA" dirty="0" smtClean="0"/>
            </a:br>
            <a:r>
              <a:rPr lang="uk-UA" dirty="0" smtClean="0"/>
              <a:t>                         </a:t>
            </a:r>
            <a:r>
              <a:rPr lang="uk-UA" sz="4400" b="1" dirty="0" smtClean="0">
                <a:solidFill>
                  <a:srgbClr val="92D050"/>
                </a:solidFill>
              </a:rPr>
              <a:t>Читаємо </a:t>
            </a:r>
            <a:br>
              <a:rPr lang="uk-UA" sz="4400" b="1" dirty="0" smtClean="0">
                <a:solidFill>
                  <a:srgbClr val="92D050"/>
                </a:solidFill>
              </a:rPr>
            </a:br>
            <a:r>
              <a:rPr lang="uk-UA" sz="4400" b="1" dirty="0" smtClean="0">
                <a:solidFill>
                  <a:srgbClr val="92D050"/>
                </a:solidFill>
              </a:rPr>
              <a:t>                               креслення</a:t>
            </a:r>
            <a:endParaRPr lang="uk-UA" sz="4400" b="1" dirty="0">
              <a:solidFill>
                <a:srgbClr val="92D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Выгнутая вниз стрелка 3"/>
          <p:cNvSpPr/>
          <p:nvPr/>
        </p:nvSpPr>
        <p:spPr>
          <a:xfrm rot="17608609">
            <a:off x="5975689" y="3338611"/>
            <a:ext cx="3215875" cy="212400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1026" name="Picture 2" descr="Ответы Mail.ru: Кто нибудь может прочитать сборочный чертёж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984737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371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Александр\Documents\Чер1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71696" y="-238383"/>
            <a:ext cx="5400600" cy="7334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91370" y="2204864"/>
            <a:ext cx="22028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зразок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7" name="Picture 3" descr="C:\Users\Александр\Downloads\загруженное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094739"/>
            <a:ext cx="2057400" cy="221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2042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Давайте </a:t>
            </a:r>
            <a:r>
              <a:rPr lang="ru-RU" sz="4800" b="1" dirty="0" err="1" smtClean="0">
                <a:solidFill>
                  <a:srgbClr val="FF0000"/>
                </a:solidFill>
              </a:rPr>
              <a:t>згадаємо</a:t>
            </a:r>
            <a:r>
              <a:rPr lang="ru-RU" sz="4800" b="1" dirty="0" smtClean="0">
                <a:solidFill>
                  <a:srgbClr val="FF0000"/>
                </a:solidFill>
              </a:rPr>
              <a:t>?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1.Що </a:t>
            </a:r>
            <a:r>
              <a:rPr lang="ru-RU" sz="2400" b="1" dirty="0" err="1" smtClean="0">
                <a:solidFill>
                  <a:schemeClr val="tx1"/>
                </a:solidFill>
              </a:rPr>
              <a:t>називають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складальним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кресленням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2.Які </a:t>
            </a:r>
            <a:r>
              <a:rPr lang="ru-RU" sz="2400" b="1" dirty="0" err="1" smtClean="0">
                <a:solidFill>
                  <a:schemeClr val="tx1"/>
                </a:solidFill>
              </a:rPr>
              <a:t>види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складальних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креслень</a:t>
            </a:r>
            <a:r>
              <a:rPr lang="ru-RU" sz="2400" b="1" dirty="0" smtClean="0">
                <a:solidFill>
                  <a:schemeClr val="tx1"/>
                </a:solidFill>
              </a:rPr>
              <a:t> ?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3.Які </a:t>
            </a:r>
            <a:r>
              <a:rPr lang="ru-RU" sz="2400" b="1" dirty="0" err="1" smtClean="0">
                <a:solidFill>
                  <a:schemeClr val="tx1"/>
                </a:solidFill>
              </a:rPr>
              <a:t>розміри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наносять</a:t>
            </a:r>
            <a:r>
              <a:rPr lang="ru-RU" sz="2400" b="1" dirty="0" smtClean="0">
                <a:solidFill>
                  <a:schemeClr val="tx1"/>
                </a:solidFill>
              </a:rPr>
              <a:t>  на </a:t>
            </a:r>
            <a:r>
              <a:rPr lang="ru-RU" sz="2400" b="1" dirty="0" err="1" smtClean="0">
                <a:solidFill>
                  <a:schemeClr val="tx1"/>
                </a:solidFill>
              </a:rPr>
              <a:t>складальне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креслення</a:t>
            </a:r>
            <a:r>
              <a:rPr lang="ru-RU" sz="2400" b="1" dirty="0" smtClean="0">
                <a:solidFill>
                  <a:schemeClr val="tx1"/>
                </a:solidFill>
              </a:rPr>
              <a:t>?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4.Що </a:t>
            </a:r>
            <a:r>
              <a:rPr lang="ru-RU" sz="2400" b="1" dirty="0" err="1" smtClean="0">
                <a:solidFill>
                  <a:schemeClr val="tx1"/>
                </a:solidFill>
              </a:rPr>
              <a:t>називається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специфікацією</a:t>
            </a:r>
            <a:r>
              <a:rPr lang="ru-RU" b="1" dirty="0">
                <a:solidFill>
                  <a:schemeClr val="tx1"/>
                </a:solidFill>
              </a:rPr>
              <a:t>?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47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2290" name="Picture 2" descr="C:\Users\Александр\Documents\slide_19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107550"/>
            <a:ext cx="9888000" cy="74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5.imimg.com/data5/MJ/BX/MY-15103664/mechanical-designing-services-500x50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0683" y="5129566"/>
            <a:ext cx="3702079" cy="2110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 rot="2309477">
            <a:off x="7285010" y="6170312"/>
            <a:ext cx="2192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Вибрати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самостійно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Выгнутая вверх стрелка 5"/>
          <p:cNvSpPr/>
          <p:nvPr/>
        </p:nvSpPr>
        <p:spPr>
          <a:xfrm>
            <a:off x="6038449" y="4581128"/>
            <a:ext cx="45719" cy="4571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rot="20176643">
            <a:off x="6379963" y="4165788"/>
            <a:ext cx="1125839" cy="227083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10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83385" y="-531440"/>
            <a:ext cx="6600451" cy="2262781"/>
          </a:xfrm>
        </p:spPr>
        <p:txBody>
          <a:bodyPr/>
          <a:lstStyle/>
          <a:p>
            <a:r>
              <a:rPr lang="uk-UA" dirty="0" smtClean="0"/>
              <a:t>	</a:t>
            </a:r>
            <a:r>
              <a:rPr lang="uk-UA" sz="6600" b="1" dirty="0" smtClean="0">
                <a:solidFill>
                  <a:srgbClr val="FF0000"/>
                </a:solidFill>
              </a:rPr>
              <a:t>мета уроку:</a:t>
            </a:r>
            <a:endParaRPr lang="uk-UA" sz="6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3385" y="1918055"/>
            <a:ext cx="6600451" cy="4104456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Arial Black" panose="020B0A04020102020204" pitchFamily="34" charset="0"/>
              </a:rPr>
              <a:t>1.Ознайомити учнів із </a:t>
            </a:r>
            <a:r>
              <a:rPr lang="uk-UA" sz="2400" b="1" dirty="0" err="1" smtClean="0">
                <a:latin typeface="Arial Black" panose="020B0A04020102020204" pitchFamily="34" charset="0"/>
              </a:rPr>
              <a:t>призначенням,змістом</a:t>
            </a:r>
            <a:r>
              <a:rPr lang="uk-UA" sz="2400" b="1" dirty="0" smtClean="0">
                <a:latin typeface="Arial Black" panose="020B0A04020102020204" pitchFamily="34" charset="0"/>
              </a:rPr>
              <a:t> та видами  складальних креслень;</a:t>
            </a:r>
          </a:p>
          <a:p>
            <a:r>
              <a:rPr lang="uk-UA" sz="2400" b="1" dirty="0" smtClean="0">
                <a:latin typeface="Arial Black" panose="020B0A04020102020204" pitchFamily="34" charset="0"/>
              </a:rPr>
              <a:t>2.Навчити дітей читати складальні креслення та розпізнавати </a:t>
            </a:r>
            <a:r>
              <a:rPr lang="uk-UA" sz="2400" b="1" dirty="0" err="1" smtClean="0">
                <a:latin typeface="Arial Black" panose="020B0A04020102020204" pitchFamily="34" charset="0"/>
              </a:rPr>
              <a:t>ії</a:t>
            </a:r>
            <a:r>
              <a:rPr lang="uk-UA" sz="2400" b="1" dirty="0" smtClean="0">
                <a:latin typeface="Arial Black" panose="020B0A04020102020204" pitchFamily="34" charset="0"/>
              </a:rPr>
              <a:t> види;</a:t>
            </a:r>
          </a:p>
          <a:p>
            <a:r>
              <a:rPr lang="uk-UA" sz="2400" b="1" dirty="0" smtClean="0">
                <a:latin typeface="Arial Black" panose="020B0A04020102020204" pitchFamily="34" charset="0"/>
              </a:rPr>
              <a:t>3.Виховувати старанність та акуратність при виконанні креслень</a:t>
            </a:r>
            <a:endParaRPr lang="uk-UA" sz="2400" b="1" dirty="0">
              <a:latin typeface="Arial Black" panose="020B0A04020102020204" pitchFamily="34" charset="0"/>
            </a:endParaRPr>
          </a:p>
        </p:txBody>
      </p:sp>
      <p:pic>
        <p:nvPicPr>
          <p:cNvPr id="2051" name="Picture 3" descr="C:\Users\Александр\Downloads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941169"/>
            <a:ext cx="2057139" cy="2041060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7" name="Рисунок 6" descr="https://history.vn.ua/pidruchniki/bilenko-technology-10(11)-class-2018/bilenko-technology-10(11)-class-2018.files/image59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060218"/>
            <a:ext cx="4968552" cy="19220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1779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2957"/>
            <a:ext cx="6600451" cy="1605844"/>
          </a:xfrm>
        </p:spPr>
        <p:txBody>
          <a:bodyPr/>
          <a:lstStyle/>
          <a:p>
            <a:r>
              <a:rPr lang="uk-UA" b="1" dirty="0" smtClean="0">
                <a:solidFill>
                  <a:srgbClr val="00B050"/>
                </a:solidFill>
              </a:rPr>
              <a:t>План уроку</a:t>
            </a:r>
            <a:endParaRPr lang="uk-UA" b="1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988840"/>
            <a:ext cx="6600451" cy="4239607"/>
          </a:xfrm>
        </p:spPr>
        <p:txBody>
          <a:bodyPr>
            <a:noAutofit/>
          </a:bodyPr>
          <a:lstStyle/>
          <a:p>
            <a:r>
              <a:rPr lang="uk-UA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1.Підготовча частина.</a:t>
            </a:r>
          </a:p>
          <a:p>
            <a:r>
              <a:rPr lang="uk-UA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2.Основна частина.</a:t>
            </a:r>
          </a:p>
          <a:p>
            <a:r>
              <a:rPr lang="uk-UA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Визначення та різновидності складальних креслень.</a:t>
            </a:r>
          </a:p>
          <a:p>
            <a:r>
              <a:rPr lang="uk-UA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Вибір кількості зображень.</a:t>
            </a:r>
          </a:p>
          <a:p>
            <a:r>
              <a:rPr lang="uk-UA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Типові розміри  на таких кресленнях.</a:t>
            </a:r>
          </a:p>
          <a:p>
            <a:r>
              <a:rPr lang="uk-UA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Специфікація.</a:t>
            </a:r>
          </a:p>
          <a:p>
            <a:r>
              <a:rPr lang="uk-UA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Позначення креслень.</a:t>
            </a:r>
          </a:p>
          <a:p>
            <a:r>
              <a:rPr lang="uk-UA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Умовності та деякі спрощення.</a:t>
            </a:r>
          </a:p>
          <a:p>
            <a:r>
              <a:rPr lang="uk-UA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3.Практична робота.</a:t>
            </a:r>
          </a:p>
          <a:p>
            <a:r>
              <a:rPr lang="uk-UA" sz="2000" dirty="0" smtClean="0">
                <a:solidFill>
                  <a:srgbClr val="0070C0"/>
                </a:solidFill>
                <a:latin typeface="Arial Black" panose="020B0A04020102020204" pitchFamily="34" charset="0"/>
              </a:rPr>
              <a:t>4.Підсумок уроку та завдання додому.</a:t>
            </a:r>
            <a:endParaRPr lang="uk-UA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5" name="Picture 3" descr="C:\Users\Александр\Downloads\загруженное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0669"/>
            <a:ext cx="2466975" cy="237626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006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1720" y="476672"/>
            <a:ext cx="6589199" cy="1280890"/>
          </a:xfrm>
        </p:spPr>
        <p:txBody>
          <a:bodyPr>
            <a:normAutofit/>
          </a:bodyPr>
          <a:lstStyle/>
          <a:p>
            <a:r>
              <a:rPr lang="uk-UA" sz="6000" b="1" dirty="0" smtClean="0"/>
              <a:t>Види виробів</a:t>
            </a:r>
            <a:endParaRPr lang="uk-UA" sz="6000" b="1" dirty="0"/>
          </a:p>
        </p:txBody>
      </p:sp>
      <p:pic>
        <p:nvPicPr>
          <p:cNvPr id="5122" name="Picture 2" descr="C:\Users\Александр\Documents\slide_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72" t="21855"/>
          <a:stretch/>
        </p:blipFill>
        <p:spPr bwMode="auto">
          <a:xfrm>
            <a:off x="611559" y="1484784"/>
            <a:ext cx="8547177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углом вверх 3"/>
          <p:cNvSpPr/>
          <p:nvPr/>
        </p:nvSpPr>
        <p:spPr>
          <a:xfrm>
            <a:off x="6948264" y="5301208"/>
            <a:ext cx="2123728" cy="1224136"/>
          </a:xfrm>
          <a:prstGeom prst="bent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5669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098" name="Picture 2" descr="C:\Users\Александр\Documents\slide_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20"/>
          <a:stretch/>
        </p:blipFill>
        <p:spPr bwMode="auto">
          <a:xfrm>
            <a:off x="971600" y="-14130"/>
            <a:ext cx="8352400" cy="699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osvita.cv.ua/wp-content/uploads/2019/06/Zvernit-uvagu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56800" y="3789040"/>
            <a:ext cx="4267200" cy="28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9" name="Picture 3" descr="C:\Users\Александр\Downloads\загруженное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825" y="5035409"/>
            <a:ext cx="2543175" cy="1800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9717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i="1" dirty="0" err="1" smtClean="0">
                <a:solidFill>
                  <a:srgbClr val="0070C0"/>
                </a:solidFill>
              </a:rPr>
              <a:t>Складальне</a:t>
            </a:r>
            <a:r>
              <a:rPr lang="ru-RU" sz="4000" b="1" i="1" dirty="0" smtClean="0">
                <a:solidFill>
                  <a:srgbClr val="0070C0"/>
                </a:solidFill>
              </a:rPr>
              <a:t> </a:t>
            </a:r>
            <a:r>
              <a:rPr lang="ru-RU" sz="4000" b="1" i="1" dirty="0" err="1" smtClean="0">
                <a:solidFill>
                  <a:srgbClr val="0070C0"/>
                </a:solidFill>
              </a:rPr>
              <a:t>креслення</a:t>
            </a:r>
            <a:endParaRPr lang="en-US" sz="40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Документ,який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містить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зображення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складальної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одиниці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дані,потрібнні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для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її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складання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виготовлення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і контролю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51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30509"/>
            <a:ext cx="6589199" cy="1280890"/>
          </a:xfrm>
        </p:spPr>
        <p:txBody>
          <a:bodyPr/>
          <a:lstStyle/>
          <a:p>
            <a:r>
              <a:rPr lang="ru-RU" b="1" dirty="0" err="1" smtClean="0">
                <a:solidFill>
                  <a:srgbClr val="0070C0"/>
                </a:solidFill>
              </a:rPr>
              <a:t>Види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складальних</a:t>
            </a: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</a:rPr>
              <a:t>креслень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28854" y="1881794"/>
            <a:ext cx="6591985" cy="3959696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1.Креслення </a:t>
            </a:r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загального</a:t>
            </a:r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виду</a:t>
            </a:r>
          </a:p>
          <a:p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2.Габаритні </a:t>
            </a:r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креслення</a:t>
            </a:r>
            <a:endParaRPr lang="ru-RU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endParaRPr lang="ru-RU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r>
              <a:rPr lang="ru-RU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3.Монтажні </a:t>
            </a:r>
            <a:r>
              <a:rPr lang="ru-RU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креслення</a:t>
            </a:r>
            <a:endParaRPr lang="en-US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Призначення та зміст складальних креслень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653" y="4664183"/>
            <a:ext cx="325518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Призначення та зміст складальних креслень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0720" y="230157"/>
            <a:ext cx="2971800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Призначення та зміст складальних креслень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653" y="2302717"/>
            <a:ext cx="3280867" cy="2330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834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170" name="Picture 2" descr="C:\Users\Александр\Documents\slide_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27628" y="-363"/>
            <a:ext cx="9696000" cy="72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ександр\Downloads\504125c44c8c7deb47958d9e3bcb31c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8620" y="6371637"/>
            <a:ext cx="2339752" cy="90000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Александр\Downloads\504125c44c8c7deb47958d9e3bcb31c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61603" y="6165304"/>
            <a:ext cx="2339752" cy="900000"/>
          </a:xfrm>
          <a:prstGeom prst="rect">
            <a:avLst/>
          </a:prstGeom>
          <a:noFill/>
          <a:ln w="38100"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Світ креслення. Педагогічний програмний засіб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99392"/>
            <a:ext cx="4752528" cy="669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2654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146" name="Picture 2" descr="C:\Users\Александр\Documents\slide_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11"/>
          <a:stretch/>
        </p:blipFill>
        <p:spPr bwMode="auto">
          <a:xfrm>
            <a:off x="971600" y="-243408"/>
            <a:ext cx="8451843" cy="745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лександр\Downloads\images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0375" y="5373216"/>
            <a:ext cx="2333625" cy="19621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Александр\Downloads\images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62775" y="5525616"/>
            <a:ext cx="2333625" cy="19621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Александр\Downloads\images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4333" y="5309829"/>
            <a:ext cx="2333625" cy="19621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969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330</TotalTime>
  <Words>166</Words>
  <Application>Microsoft Office PowerPoint</Application>
  <PresentationFormat>Экран (4:3)</PresentationFormat>
  <Paragraphs>42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Аспект</vt:lpstr>
      <vt:lpstr>Призначення,зміст та види складальних креслень</vt:lpstr>
      <vt:lpstr> мета уроку:</vt:lpstr>
      <vt:lpstr>План уроку</vt:lpstr>
      <vt:lpstr>Види виробів</vt:lpstr>
      <vt:lpstr>Слайд 5</vt:lpstr>
      <vt:lpstr>Складальне креслення</vt:lpstr>
      <vt:lpstr>Види складальних креслень</vt:lpstr>
      <vt:lpstr>Слайд 8</vt:lpstr>
      <vt:lpstr>Слайд 9</vt:lpstr>
      <vt:lpstr>Слайд 10</vt:lpstr>
      <vt:lpstr>Слайд 11</vt:lpstr>
      <vt:lpstr>Слайд 12</vt:lpstr>
      <vt:lpstr>Умовності та спрощення</vt:lpstr>
      <vt:lpstr>Слайд 14</vt:lpstr>
      <vt:lpstr>Практична робота.                          Читаємо                                 креслення</vt:lpstr>
      <vt:lpstr>Слайд 16</vt:lpstr>
      <vt:lpstr>Давайте згадаємо?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34</cp:revision>
  <dcterms:created xsi:type="dcterms:W3CDTF">2019-03-11T17:49:23Z</dcterms:created>
  <dcterms:modified xsi:type="dcterms:W3CDTF">2020-04-28T04:42:05Z</dcterms:modified>
</cp:coreProperties>
</file>