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87" r:id="rId18"/>
    <p:sldId id="288" r:id="rId19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49" d="100"/>
          <a:sy n="49" d="100"/>
        </p:scale>
        <p:origin x="-102" y="-12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54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FAAF-1DB4-41DF-9735-FE2FB2EAE29B}" type="datetimeFigureOut">
              <a:rPr lang="uk-UA" smtClean="0"/>
              <a:t>23.10.2018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02909-7589-4D5A-A3F1-D390E17657B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315914" y="533400"/>
            <a:ext cx="1028968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108" y="2514601"/>
            <a:ext cx="6859786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4013" y="603249"/>
            <a:ext cx="3808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Трудове </a:t>
            </a:r>
            <a:r>
              <a:rPr sz="2800" spc="-10" dirty="0"/>
              <a:t>навчання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739825" y="2603753"/>
            <a:ext cx="7664348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algn="ctr">
              <a:lnSpc>
                <a:spcPct val="100000"/>
              </a:lnSpc>
              <a:buNone/>
            </a:pPr>
            <a:r>
              <a:rPr sz="3600" spc="-5" smtClean="0"/>
              <a:t>«</a:t>
            </a:r>
            <a:r>
              <a:rPr lang="uk-UA" sz="3600" dirty="0" smtClean="0"/>
              <a:t>Прийоми свердління фанери та ДВП. Способи з’єднання деталей із фанери та ДВП. </a:t>
            </a:r>
            <a:endParaRPr lang="uk-UA" sz="3600" dirty="0" smtClean="0"/>
          </a:p>
          <a:p>
            <a:pPr marL="398780" algn="ctr">
              <a:lnSpc>
                <a:spcPct val="100000"/>
              </a:lnSpc>
              <a:buNone/>
            </a:pPr>
            <a:r>
              <a:rPr lang="uk-UA" sz="3600" dirty="0" smtClean="0"/>
              <a:t>Практична </a:t>
            </a:r>
            <a:r>
              <a:rPr lang="uk-UA" sz="3600" dirty="0" smtClean="0"/>
              <a:t>робота. Виготовлення виробу.</a:t>
            </a:r>
            <a:r>
              <a:rPr sz="3600" spc="-5" smtClean="0"/>
              <a:t>»</a:t>
            </a:r>
            <a:endParaRPr sz="3600" spc="-5" dirty="0"/>
          </a:p>
          <a:p>
            <a:pPr marL="398780"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3529" y="1304290"/>
            <a:ext cx="869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5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клас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188976"/>
            <a:ext cx="2238756" cy="204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2133600"/>
            <a:ext cx="86106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1420" marR="5080" indent="-1189355" algn="ctr">
              <a:lnSpc>
                <a:spcPct val="100000"/>
              </a:lnSpc>
              <a:spcBef>
                <a:spcPts val="105"/>
              </a:spcBef>
            </a:pPr>
            <a:r>
              <a:rPr sz="4800" smtClean="0"/>
              <a:t>Способи з'єднання</a:t>
            </a:r>
            <a:r>
              <a:rPr lang="uk-UA" sz="4800" spc="-95" dirty="0" smtClean="0"/>
              <a:t> </a:t>
            </a:r>
            <a:r>
              <a:rPr sz="4800" spc="-5" smtClean="0"/>
              <a:t>деталей </a:t>
            </a:r>
            <a:r>
              <a:rPr sz="4800"/>
              <a:t>із </a:t>
            </a:r>
            <a:r>
              <a:rPr sz="4800" smtClean="0"/>
              <a:t>фанери</a:t>
            </a:r>
            <a:r>
              <a:rPr lang="uk-UA" sz="4800" dirty="0" smtClean="0"/>
              <a:t> </a:t>
            </a:r>
            <a:r>
              <a:rPr sz="4800" spc="-5" smtClean="0"/>
              <a:t>та</a:t>
            </a:r>
            <a:r>
              <a:rPr sz="4800" spc="-20" smtClean="0"/>
              <a:t> </a:t>
            </a:r>
            <a:r>
              <a:rPr sz="4800" spc="-5" dirty="0"/>
              <a:t>ДВП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92" y="220217"/>
            <a:ext cx="8378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Найбільш </a:t>
            </a:r>
            <a:r>
              <a:rPr sz="1800" b="1" dirty="0">
                <a:latin typeface="Verdana"/>
                <a:cs typeface="Verdana"/>
              </a:rPr>
              <a:t>простий </a:t>
            </a:r>
            <a:r>
              <a:rPr sz="1800" b="1" spc="-5" dirty="0">
                <a:latin typeface="Verdana"/>
                <a:cs typeface="Verdana"/>
              </a:rPr>
              <a:t>спосіб </a:t>
            </a:r>
            <a:r>
              <a:rPr sz="1800" b="1" dirty="0">
                <a:latin typeface="Verdana"/>
                <a:cs typeface="Verdana"/>
              </a:rPr>
              <a:t>з’єднання </a:t>
            </a:r>
            <a:r>
              <a:rPr sz="1800" b="1" spc="-5" dirty="0">
                <a:latin typeface="Verdana"/>
                <a:cs typeface="Verdana"/>
              </a:rPr>
              <a:t>дерев’яних деталей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–</a:t>
            </a:r>
            <a:endParaRPr sz="1800">
              <a:latin typeface="Verdana"/>
              <a:cs typeface="Verdana"/>
            </a:endParaRPr>
          </a:p>
          <a:p>
            <a:pPr marL="185547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це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з’єднання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за допомогою</a:t>
            </a:r>
            <a:r>
              <a:rPr sz="18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цвяхів</a:t>
            </a:r>
            <a:r>
              <a:rPr sz="1800" b="1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Цвях </a:t>
            </a: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spc="-5" dirty="0">
                <a:latin typeface="Verdana"/>
                <a:cs typeface="Verdana"/>
              </a:rPr>
              <a:t>кріпильний елемент для </a:t>
            </a:r>
            <a:r>
              <a:rPr sz="1800" b="1" dirty="0">
                <a:latin typeface="Verdana"/>
                <a:cs typeface="Verdana"/>
              </a:rPr>
              <a:t>з'єднання </a:t>
            </a:r>
            <a:r>
              <a:rPr sz="1800" b="1" spc="-5" dirty="0">
                <a:latin typeface="Verdana"/>
                <a:cs typeface="Verdana"/>
              </a:rPr>
              <a:t>деталей із деревини  та деревинних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матеріалів.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305" y="2731719"/>
            <a:ext cx="34556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Будова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цвяха:</a:t>
            </a:r>
            <a:endParaRPr sz="18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Verdana"/>
                <a:cs typeface="Verdana"/>
              </a:rPr>
              <a:t>а - </a:t>
            </a:r>
            <a:r>
              <a:rPr sz="1800" b="1" spc="-5" dirty="0">
                <a:latin typeface="Verdana"/>
                <a:cs typeface="Verdana"/>
              </a:rPr>
              <a:t>головка; </a:t>
            </a:r>
            <a:r>
              <a:rPr sz="1800" b="1" dirty="0">
                <a:latin typeface="Verdana"/>
                <a:cs typeface="Verdana"/>
              </a:rPr>
              <a:t>б -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стержень;  в -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вістря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0929" y="2870708"/>
            <a:ext cx="329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Види </a:t>
            </a:r>
            <a:r>
              <a:rPr sz="1800" b="1" spc="-5" dirty="0">
                <a:latin typeface="Verdana"/>
                <a:cs typeface="Verdana"/>
              </a:rPr>
              <a:t>столярних цвяхів </a:t>
            </a:r>
            <a:r>
              <a:rPr sz="1800" b="1" dirty="0">
                <a:latin typeface="Verdana"/>
                <a:cs typeface="Verdana"/>
              </a:rPr>
              <a:t>з  плоскою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головкою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604" y="1557527"/>
            <a:ext cx="3569208" cy="100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2688" y="1464563"/>
            <a:ext cx="3611879" cy="1315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1767" y="3943857"/>
            <a:ext cx="7063740" cy="268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9940" marR="43751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Основні інструменти для  </a:t>
            </a:r>
            <a:r>
              <a:rPr sz="1800" b="1" dirty="0">
                <a:latin typeface="Verdana"/>
                <a:cs typeface="Verdana"/>
              </a:rPr>
              <a:t>з'єднання </a:t>
            </a:r>
            <a:r>
              <a:rPr sz="1800" b="1" spc="-5" dirty="0">
                <a:latin typeface="Verdana"/>
                <a:cs typeface="Verdana"/>
              </a:rPr>
              <a:t>деталей </a:t>
            </a:r>
            <a:r>
              <a:rPr sz="1800" b="1" dirty="0">
                <a:latin typeface="Verdana"/>
                <a:cs typeface="Verdana"/>
              </a:rPr>
              <a:t>за  </a:t>
            </a:r>
            <a:r>
              <a:rPr sz="1800" b="1" spc="-5" dirty="0">
                <a:latin typeface="Verdana"/>
                <a:cs typeface="Verdana"/>
              </a:rPr>
              <a:t>допомогою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цвяхів:</a:t>
            </a:r>
            <a:endParaRPr sz="1800">
              <a:latin typeface="Verdana"/>
              <a:cs typeface="Verdana"/>
            </a:endParaRPr>
          </a:p>
          <a:p>
            <a:pPr marL="351726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а - </a:t>
            </a:r>
            <a:r>
              <a:rPr sz="1800" b="1" spc="-5" dirty="0">
                <a:latin typeface="Verdana"/>
                <a:cs typeface="Verdana"/>
              </a:rPr>
              <a:t>молотки; </a:t>
            </a:r>
            <a:r>
              <a:rPr sz="1800" b="1" dirty="0">
                <a:latin typeface="Verdana"/>
                <a:cs typeface="Verdana"/>
              </a:rPr>
              <a:t>б -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кліщі;</a:t>
            </a:r>
            <a:endParaRPr sz="1800">
              <a:latin typeface="Verdana"/>
              <a:cs typeface="Verdana"/>
            </a:endParaRPr>
          </a:p>
          <a:p>
            <a:pPr marL="2896870" marR="5080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в - </a:t>
            </a:r>
            <a:r>
              <a:rPr sz="1800" b="1" spc="-5" dirty="0">
                <a:latin typeface="Verdana"/>
                <a:cs typeface="Verdana"/>
              </a:rPr>
              <a:t>інструмент для витягування  цвяхів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R="1329690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Промисловість </a:t>
            </a:r>
            <a:r>
              <a:rPr sz="1800" b="1" dirty="0">
                <a:latin typeface="Verdana"/>
                <a:cs typeface="Verdana"/>
              </a:rPr>
              <a:t>випускає </a:t>
            </a:r>
            <a:r>
              <a:rPr sz="1800" b="1" spc="-5" dirty="0">
                <a:latin typeface="Verdana"/>
                <a:cs typeface="Verdana"/>
              </a:rPr>
              <a:t>різні </a:t>
            </a:r>
            <a:r>
              <a:rPr sz="1800" b="1" dirty="0">
                <a:latin typeface="Verdana"/>
                <a:cs typeface="Verdana"/>
              </a:rPr>
              <a:t>види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цвяхів.</a:t>
            </a:r>
            <a:endParaRPr sz="1800">
              <a:latin typeface="Verdana"/>
              <a:cs typeface="Verdana"/>
            </a:endParaRPr>
          </a:p>
          <a:p>
            <a:pPr marR="1336675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Спільним для </a:t>
            </a:r>
            <a:r>
              <a:rPr sz="1800" b="1" dirty="0">
                <a:latin typeface="Verdana"/>
                <a:cs typeface="Verdana"/>
              </a:rPr>
              <a:t>них є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будова.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876" y="3912108"/>
            <a:ext cx="4072128" cy="1799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6623" y="254508"/>
            <a:ext cx="1943100" cy="297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4709" y="3564763"/>
            <a:ext cx="2109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Хватка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молотка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612" y="405384"/>
            <a:ext cx="4248912" cy="234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6958" y="3092958"/>
            <a:ext cx="3858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Утримання цвяха </a:t>
            </a:r>
            <a:r>
              <a:rPr sz="1800" b="1" dirty="0">
                <a:latin typeface="Verdana"/>
                <a:cs typeface="Verdana"/>
              </a:rPr>
              <a:t>на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початку  </a:t>
            </a:r>
            <a:r>
              <a:rPr sz="1800" b="1" spc="-5" dirty="0">
                <a:latin typeface="Verdana"/>
                <a:cs typeface="Verdana"/>
              </a:rPr>
              <a:t>забивання: </a:t>
            </a:r>
            <a:r>
              <a:rPr sz="1800" b="1" dirty="0">
                <a:latin typeface="Verdana"/>
                <a:cs typeface="Verdana"/>
              </a:rPr>
              <a:t>а -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пальцями;</a:t>
            </a:r>
            <a:endParaRPr sz="18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б -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плоскогубцями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1032" y="4437888"/>
            <a:ext cx="2634995" cy="1728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17819" y="5011292"/>
            <a:ext cx="2230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Наколювання  </a:t>
            </a:r>
            <a:r>
              <a:rPr sz="1800" b="1" dirty="0">
                <a:latin typeface="Verdana"/>
                <a:cs typeface="Verdana"/>
              </a:rPr>
              <a:t>місць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забивання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09600"/>
            <a:ext cx="85674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sz="1800" b="1" spc="-5" smtClean="0">
                <a:latin typeface="Verdana"/>
                <a:cs typeface="Verdana"/>
              </a:rPr>
              <a:t>Забивають </a:t>
            </a:r>
            <a:r>
              <a:rPr sz="1800" b="1" dirty="0">
                <a:latin typeface="Verdana"/>
                <a:cs typeface="Verdana"/>
              </a:rPr>
              <a:t>цвях на відстані не </a:t>
            </a:r>
            <a:r>
              <a:rPr sz="1800" b="1" spc="-5" dirty="0">
                <a:latin typeface="Verdana"/>
                <a:cs typeface="Verdana"/>
              </a:rPr>
              <a:t>менше </a:t>
            </a:r>
            <a:r>
              <a:rPr sz="1800" b="1" dirty="0">
                <a:latin typeface="Verdana"/>
                <a:cs typeface="Verdana"/>
              </a:rPr>
              <a:t>10 мм </a:t>
            </a:r>
            <a:r>
              <a:rPr sz="1800" b="1" spc="-5" dirty="0">
                <a:latin typeface="Verdana"/>
                <a:cs typeface="Verdana"/>
              </a:rPr>
              <a:t>від </a:t>
            </a:r>
            <a:r>
              <a:rPr sz="1800" b="1" dirty="0">
                <a:latin typeface="Verdana"/>
                <a:cs typeface="Verdana"/>
              </a:rPr>
              <a:t>крайки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деталі,</a:t>
            </a:r>
            <a:endParaRPr sz="1800">
              <a:latin typeface="Verdana"/>
              <a:cs typeface="Verdana"/>
            </a:endParaRPr>
          </a:p>
          <a:p>
            <a:pPr marL="19685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інакше вона може розколотися. </a:t>
            </a:r>
            <a:r>
              <a:rPr sz="1800" b="1" dirty="0">
                <a:latin typeface="Verdana"/>
                <a:cs typeface="Verdana"/>
              </a:rPr>
              <a:t>Якщо </a:t>
            </a:r>
            <a:r>
              <a:rPr sz="1800" b="1" spc="-5" dirty="0">
                <a:latin typeface="Verdana"/>
                <a:cs typeface="Verdana"/>
              </a:rPr>
              <a:t>цвях необхідно</a:t>
            </a:r>
            <a:r>
              <a:rPr sz="1800" b="1" spc="4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забити</a:t>
            </a:r>
            <a:endParaRPr sz="1800">
              <a:latin typeface="Verdana"/>
              <a:cs typeface="Verdana"/>
            </a:endParaRPr>
          </a:p>
          <a:p>
            <a:pPr marL="33655" marR="26034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ближче ніж 10 мм </a:t>
            </a:r>
            <a:r>
              <a:rPr sz="1800" b="1" spc="-5" dirty="0">
                <a:latin typeface="Verdana"/>
                <a:cs typeface="Verdana"/>
              </a:rPr>
              <a:t>від </a:t>
            </a:r>
            <a:r>
              <a:rPr sz="1800" b="1" dirty="0">
                <a:latin typeface="Verdana"/>
                <a:cs typeface="Verdana"/>
              </a:rPr>
              <a:t>крайки, у </a:t>
            </a:r>
            <a:r>
              <a:rPr sz="1800" b="1" spc="-5" dirty="0">
                <a:latin typeface="Verdana"/>
                <a:cs typeface="Verdana"/>
              </a:rPr>
              <a:t>деталі свердлять </a:t>
            </a:r>
            <a:r>
              <a:rPr sz="1800" b="1" dirty="0">
                <a:latin typeface="Verdana"/>
                <a:cs typeface="Verdana"/>
              </a:rPr>
              <a:t>отвір, </a:t>
            </a:r>
            <a:r>
              <a:rPr sz="1800" b="1" spc="-5" dirty="0">
                <a:latin typeface="Verdana"/>
                <a:cs typeface="Verdana"/>
              </a:rPr>
              <a:t>діаметр  </a:t>
            </a:r>
            <a:r>
              <a:rPr sz="1800" b="1" dirty="0">
                <a:latin typeface="Verdana"/>
                <a:cs typeface="Verdana"/>
              </a:rPr>
              <a:t>якого </a:t>
            </a:r>
            <a:r>
              <a:rPr sz="1800" b="1" spc="-5" dirty="0">
                <a:latin typeface="Verdana"/>
                <a:cs typeface="Verdana"/>
              </a:rPr>
              <a:t>менший </a:t>
            </a:r>
            <a:r>
              <a:rPr sz="1800" b="1" dirty="0">
                <a:latin typeface="Verdana"/>
                <a:cs typeface="Verdana"/>
              </a:rPr>
              <a:t>за </a:t>
            </a:r>
            <a:r>
              <a:rPr sz="1800" b="1" spc="-5" dirty="0">
                <a:latin typeface="Verdana"/>
                <a:cs typeface="Verdana"/>
              </a:rPr>
              <a:t>діаметр цвяха </a:t>
            </a:r>
            <a:r>
              <a:rPr sz="1800" b="1" dirty="0">
                <a:latin typeface="Verdana"/>
                <a:cs typeface="Verdana"/>
              </a:rPr>
              <a:t>на 0,5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мм.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6535" y="5849518"/>
            <a:ext cx="4560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Напрямок </a:t>
            </a:r>
            <a:r>
              <a:rPr sz="1800" b="1" dirty="0">
                <a:latin typeface="Verdana"/>
                <a:cs typeface="Verdana"/>
              </a:rPr>
              <a:t>удару </a:t>
            </a:r>
            <a:r>
              <a:rPr sz="1800" b="1" spc="-5" dirty="0">
                <a:latin typeface="Verdana"/>
                <a:cs typeface="Verdana"/>
              </a:rPr>
              <a:t>молотком: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а - правильний; б -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неправильний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0347" y="3140964"/>
            <a:ext cx="6871716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380" y="3749420"/>
            <a:ext cx="23234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Заглиблення  </a:t>
            </a:r>
            <a:r>
              <a:rPr sz="1800" b="1" spc="-5" dirty="0">
                <a:latin typeface="Verdana"/>
                <a:cs typeface="Verdana"/>
              </a:rPr>
              <a:t>головки цвяха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за  </a:t>
            </a:r>
            <a:r>
              <a:rPr sz="1800" b="1" spc="-5" dirty="0">
                <a:latin typeface="Verdana"/>
                <a:cs typeface="Verdana"/>
              </a:rPr>
              <a:t>допомогою</a:t>
            </a:r>
            <a:endParaRPr sz="1800">
              <a:latin typeface="Verdana"/>
              <a:cs typeface="Verdana"/>
            </a:endParaRPr>
          </a:p>
          <a:p>
            <a:pPr marL="173990" marR="165735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ци</a:t>
            </a:r>
            <a:r>
              <a:rPr sz="1800" b="1" spc="-10" dirty="0">
                <a:latin typeface="Verdana"/>
                <a:cs typeface="Verdana"/>
              </a:rPr>
              <a:t>л</a:t>
            </a:r>
            <a:r>
              <a:rPr sz="1800" b="1" dirty="0">
                <a:latin typeface="Verdana"/>
                <a:cs typeface="Verdana"/>
              </a:rPr>
              <a:t>індри</a:t>
            </a:r>
            <a:r>
              <a:rPr sz="1800" b="1" spc="5" dirty="0">
                <a:latin typeface="Verdana"/>
                <a:cs typeface="Verdana"/>
              </a:rPr>
              <a:t>ч</a:t>
            </a:r>
            <a:r>
              <a:rPr sz="1800" b="1" dirty="0">
                <a:latin typeface="Verdana"/>
                <a:cs typeface="Verdana"/>
              </a:rPr>
              <a:t>ного  </a:t>
            </a:r>
            <a:r>
              <a:rPr sz="1800" b="1" spc="-5" dirty="0">
                <a:latin typeface="Verdana"/>
                <a:cs typeface="Verdana"/>
              </a:rPr>
              <a:t>пристрою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1142" y="2813050"/>
            <a:ext cx="418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Послідовність </a:t>
            </a:r>
            <a:r>
              <a:rPr sz="1800" dirty="0">
                <a:solidFill>
                  <a:srgbClr val="000000"/>
                </a:solidFill>
              </a:rPr>
              <a:t>загинання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цвяха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6824471" y="405384"/>
            <a:ext cx="1737360" cy="2935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179" y="405384"/>
            <a:ext cx="6056376" cy="211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316" y="3500628"/>
            <a:ext cx="5402580" cy="213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4312" y="5909868"/>
            <a:ext cx="6411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Способи </a:t>
            </a:r>
            <a:r>
              <a:rPr sz="1800" b="1" spc="-5" dirty="0">
                <a:latin typeface="Verdana"/>
                <a:cs typeface="Verdana"/>
              </a:rPr>
              <a:t>витягування цвяха: </a:t>
            </a:r>
            <a:r>
              <a:rPr sz="1800" b="1" dirty="0">
                <a:latin typeface="Verdana"/>
                <a:cs typeface="Verdana"/>
              </a:rPr>
              <a:t>а - </a:t>
            </a:r>
            <a:r>
              <a:rPr sz="1800" b="1" spc="-5" dirty="0">
                <a:latin typeface="Verdana"/>
                <a:cs typeface="Verdana"/>
              </a:rPr>
              <a:t>кліщами;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б - </a:t>
            </a:r>
            <a:r>
              <a:rPr sz="1800" b="1" spc="-5" dirty="0">
                <a:latin typeface="Verdana"/>
                <a:cs typeface="Verdana"/>
              </a:rPr>
              <a:t>молотком; </a:t>
            </a:r>
            <a:r>
              <a:rPr sz="1800" b="1" dirty="0">
                <a:latin typeface="Verdana"/>
                <a:cs typeface="Verdana"/>
              </a:rPr>
              <a:t>в - </a:t>
            </a:r>
            <a:r>
              <a:rPr sz="1800" b="1" spc="-5" dirty="0">
                <a:latin typeface="Verdana"/>
                <a:cs typeface="Verdana"/>
              </a:rPr>
              <a:t>інструментом для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витягування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215" y="1660652"/>
            <a:ext cx="7225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8285" marR="5080" indent="-15062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Схеми </a:t>
            </a:r>
            <a:r>
              <a:rPr sz="1800" spc="-5" dirty="0">
                <a:solidFill>
                  <a:srgbClr val="000000"/>
                </a:solidFill>
              </a:rPr>
              <a:t>кріплення </a:t>
            </a:r>
            <a:r>
              <a:rPr sz="1800" dirty="0">
                <a:solidFill>
                  <a:srgbClr val="000000"/>
                </a:solidFill>
              </a:rPr>
              <a:t>бойка </a:t>
            </a:r>
            <a:r>
              <a:rPr sz="1800" spc="-5" dirty="0">
                <a:solidFill>
                  <a:srgbClr val="000000"/>
                </a:solidFill>
              </a:rPr>
              <a:t>молотка </a:t>
            </a:r>
            <a:r>
              <a:rPr sz="1800" dirty="0">
                <a:solidFill>
                  <a:srgbClr val="000000"/>
                </a:solidFill>
              </a:rPr>
              <a:t>за </a:t>
            </a:r>
            <a:r>
              <a:rPr sz="1800" spc="-5" dirty="0">
                <a:solidFill>
                  <a:srgbClr val="000000"/>
                </a:solidFill>
              </a:rPr>
              <a:t>допомогою </a:t>
            </a:r>
            <a:r>
              <a:rPr sz="1800" dirty="0">
                <a:solidFill>
                  <a:srgbClr val="000000"/>
                </a:solidFill>
              </a:rPr>
              <a:t>клина:  а - правильно; б -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неправильно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418969" y="5766003"/>
            <a:ext cx="4204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Насаджування </a:t>
            </a:r>
            <a:r>
              <a:rPr sz="1800" b="1" dirty="0">
                <a:latin typeface="Verdana"/>
                <a:cs typeface="Verdana"/>
              </a:rPr>
              <a:t>бойка </a:t>
            </a:r>
            <a:r>
              <a:rPr sz="1800" b="1" spc="-5" dirty="0">
                <a:latin typeface="Verdana"/>
                <a:cs typeface="Verdana"/>
              </a:rPr>
              <a:t>молотка:  </a:t>
            </a:r>
            <a:r>
              <a:rPr sz="1800" b="1" dirty="0">
                <a:latin typeface="Verdana"/>
                <a:cs typeface="Verdana"/>
              </a:rPr>
              <a:t>а - </a:t>
            </a:r>
            <a:r>
              <a:rPr sz="1800" b="1" spc="-5" dirty="0">
                <a:latin typeface="Verdana"/>
                <a:cs typeface="Verdana"/>
              </a:rPr>
              <a:t>правильне; </a:t>
            </a:r>
            <a:r>
              <a:rPr sz="1800" b="1" dirty="0">
                <a:latin typeface="Verdana"/>
                <a:cs typeface="Verdana"/>
              </a:rPr>
              <a:t>б -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неправильне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3875" y="260604"/>
            <a:ext cx="6691883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0516" y="2493264"/>
            <a:ext cx="6882383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542186"/>
            <a:ext cx="83566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Крім скріплення деталей цвяхами, використовують</a:t>
            </a:r>
            <a:r>
              <a:rPr sz="1800" b="1" spc="9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також</a:t>
            </a:r>
            <a:endParaRPr sz="1800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з’єднання за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допомогою</a:t>
            </a:r>
            <a:r>
              <a:rPr sz="18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клею.</a:t>
            </a:r>
            <a:endParaRPr sz="1800">
              <a:solidFill>
                <a:srgbClr val="FF0000"/>
              </a:solidFill>
              <a:latin typeface="Verdana"/>
              <a:cs typeface="Verdana"/>
            </a:endParaRPr>
          </a:p>
          <a:p>
            <a:pPr marL="108585" marR="98425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Склеювання </a:t>
            </a:r>
            <a:r>
              <a:rPr sz="1800" b="1" dirty="0">
                <a:latin typeface="Verdana"/>
                <a:cs typeface="Verdana"/>
              </a:rPr>
              <a:t>є одним із </a:t>
            </a:r>
            <a:r>
              <a:rPr sz="1800" b="1" spc="-5" dirty="0">
                <a:latin typeface="Verdana"/>
                <a:cs typeface="Verdana"/>
              </a:rPr>
              <a:t>найбільш </a:t>
            </a:r>
            <a:r>
              <a:rPr sz="1800" b="1" dirty="0">
                <a:latin typeface="Verdana"/>
                <a:cs typeface="Verdana"/>
              </a:rPr>
              <a:t>доступних </a:t>
            </a:r>
            <a:r>
              <a:rPr sz="1800" b="1" spc="-5" dirty="0">
                <a:latin typeface="Verdana"/>
                <a:cs typeface="Verdana"/>
              </a:rPr>
              <a:t>та </a:t>
            </a:r>
            <a:r>
              <a:rPr sz="1800" b="1" dirty="0">
                <a:latin typeface="Verdana"/>
                <a:cs typeface="Verdana"/>
              </a:rPr>
              <a:t>простих </a:t>
            </a:r>
            <a:r>
              <a:rPr sz="1800" b="1" spc="-5" dirty="0">
                <a:latin typeface="Verdana"/>
                <a:cs typeface="Verdana"/>
              </a:rPr>
              <a:t>видів  </a:t>
            </a:r>
            <a:r>
              <a:rPr sz="1800" b="1" dirty="0">
                <a:latin typeface="Verdana"/>
                <a:cs typeface="Verdana"/>
              </a:rPr>
              <a:t>з’єднання завдяки своїй простоті й у </a:t>
            </a:r>
            <a:r>
              <a:rPr sz="1800" b="1" spc="-5" dirty="0">
                <a:latin typeface="Verdana"/>
                <a:cs typeface="Verdana"/>
              </a:rPr>
              <a:t>багатьох випадках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—</a:t>
            </a:r>
            <a:endParaRPr sz="180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надійності.</a:t>
            </a:r>
            <a:endParaRPr sz="18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b="1" spc="-5" smtClean="0">
                <a:latin typeface="Verdana"/>
                <a:cs typeface="Verdana"/>
              </a:rPr>
              <a:t>Найчастіше </a:t>
            </a:r>
            <a:r>
              <a:rPr sz="1800" b="1" dirty="0">
                <a:latin typeface="Verdana"/>
                <a:cs typeface="Verdana"/>
              </a:rPr>
              <a:t>клеї не є </a:t>
            </a:r>
            <a:r>
              <a:rPr sz="1800" b="1" spc="-5" dirty="0">
                <a:latin typeface="Verdana"/>
                <a:cs typeface="Verdana"/>
              </a:rPr>
              <a:t>універсальними </a:t>
            </a:r>
            <a:r>
              <a:rPr sz="1800" b="1" dirty="0">
                <a:latin typeface="Verdana"/>
                <a:cs typeface="Verdana"/>
              </a:rPr>
              <a:t>і </a:t>
            </a:r>
            <a:r>
              <a:rPr sz="1800" b="1" spc="-5" dirty="0">
                <a:latin typeface="Verdana"/>
                <a:cs typeface="Verdana"/>
              </a:rPr>
              <a:t>добре склеюють тільки  </a:t>
            </a:r>
            <a:r>
              <a:rPr sz="1800" b="1" dirty="0">
                <a:latin typeface="Verdana"/>
                <a:cs typeface="Verdana"/>
              </a:rPr>
              <a:t>певні </a:t>
            </a:r>
            <a:r>
              <a:rPr sz="1800" b="1" spc="-5" dirty="0">
                <a:latin typeface="Verdana"/>
                <a:cs typeface="Verdana"/>
              </a:rPr>
              <a:t>групи матеріалів</a:t>
            </a:r>
            <a:r>
              <a:rPr sz="1800" b="1" spc="-5">
                <a:latin typeface="Verdana"/>
                <a:cs typeface="Verdana"/>
              </a:rPr>
              <a:t>. 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0192" y="4094988"/>
            <a:ext cx="2903220" cy="2174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0215" y="3988308"/>
            <a:ext cx="2506980" cy="2506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227" y="4076700"/>
            <a:ext cx="2592324" cy="2330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859" y="292353"/>
            <a:ext cx="8519795" cy="245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21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Технологія з’єднання деталей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на</a:t>
            </a:r>
            <a:r>
              <a:rPr sz="1800" b="1" spc="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клею</a:t>
            </a:r>
            <a:endParaRPr sz="1800">
              <a:latin typeface="Verdana"/>
              <a:cs typeface="Verdana"/>
            </a:endParaRPr>
          </a:p>
          <a:p>
            <a:pPr marL="402590" marR="396240" indent="-3810" algn="ctr">
              <a:lnSpc>
                <a:spcPct val="100000"/>
              </a:lnSpc>
              <a:spcBef>
                <a:spcPts val="1810"/>
              </a:spcBef>
            </a:pPr>
            <a:r>
              <a:rPr sz="1800" b="1" spc="-5" dirty="0">
                <a:latin typeface="Verdana"/>
                <a:cs typeface="Verdana"/>
              </a:rPr>
              <a:t>Промисловість випускає різні види </a:t>
            </a:r>
            <a:r>
              <a:rPr sz="1800" b="1" dirty="0">
                <a:latin typeface="Verdana"/>
                <a:cs typeface="Verdana"/>
              </a:rPr>
              <a:t>клеїв, </a:t>
            </a:r>
            <a:r>
              <a:rPr sz="1800" b="1" spc="-5" dirty="0">
                <a:latin typeface="Verdana"/>
                <a:cs typeface="Verdana"/>
              </a:rPr>
              <a:t>готових </a:t>
            </a:r>
            <a:r>
              <a:rPr sz="1800" b="1" dirty="0">
                <a:latin typeface="Verdana"/>
                <a:cs typeface="Verdana"/>
              </a:rPr>
              <a:t>до  </a:t>
            </a:r>
            <a:r>
              <a:rPr sz="1800" b="1" spc="-5" dirty="0">
                <a:latin typeface="Verdana"/>
                <a:cs typeface="Verdana"/>
              </a:rPr>
              <a:t>використання. </a:t>
            </a:r>
            <a:r>
              <a:rPr sz="1800" b="1" dirty="0">
                <a:latin typeface="Verdana"/>
                <a:cs typeface="Verdana"/>
              </a:rPr>
              <a:t>В </a:t>
            </a:r>
            <a:r>
              <a:rPr sz="1800" b="1" spc="-5" dirty="0">
                <a:latin typeface="Verdana"/>
                <a:cs typeface="Verdana"/>
              </a:rPr>
              <a:t>багатьох випадках використовують для  </a:t>
            </a:r>
            <a:r>
              <a:rPr sz="1800" b="1" dirty="0">
                <a:latin typeface="Verdana"/>
                <a:cs typeface="Verdana"/>
              </a:rPr>
              <a:t>з’єднання </a:t>
            </a:r>
            <a:r>
              <a:rPr sz="1800" b="1" spc="-5" dirty="0">
                <a:latin typeface="Verdana"/>
                <a:cs typeface="Verdana"/>
              </a:rPr>
              <a:t>деталей </a:t>
            </a:r>
            <a:r>
              <a:rPr sz="1800" b="1" dirty="0">
                <a:latin typeface="Verdana"/>
                <a:cs typeface="Verdana"/>
              </a:rPr>
              <a:t>з фанери </a:t>
            </a:r>
            <a:r>
              <a:rPr sz="1800" b="1" spc="-5" dirty="0">
                <a:latin typeface="Verdana"/>
                <a:cs typeface="Verdana"/>
              </a:rPr>
              <a:t>та ДВП </a:t>
            </a:r>
            <a:r>
              <a:rPr sz="1800" b="1" dirty="0">
                <a:latin typeface="Verdana"/>
                <a:cs typeface="Verdana"/>
              </a:rPr>
              <a:t>клей під назвою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ПВА.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Він </a:t>
            </a:r>
            <a:r>
              <a:rPr sz="1800" b="1" dirty="0">
                <a:latin typeface="Verdana"/>
                <a:cs typeface="Verdana"/>
              </a:rPr>
              <a:t>має </a:t>
            </a:r>
            <a:r>
              <a:rPr sz="1800" b="1" spc="-5" dirty="0">
                <a:latin typeface="Verdana"/>
                <a:cs typeface="Verdana"/>
              </a:rPr>
              <a:t>цілий ряд </a:t>
            </a:r>
            <a:r>
              <a:rPr sz="1800" b="1" dirty="0">
                <a:latin typeface="Verdana"/>
                <a:cs typeface="Verdana"/>
              </a:rPr>
              <a:t>переваг над </a:t>
            </a:r>
            <a:r>
              <a:rPr sz="1800" b="1" spc="-5" dirty="0">
                <a:latin typeface="Verdana"/>
                <a:cs typeface="Verdana"/>
              </a:rPr>
              <a:t>іншими: утворює</a:t>
            </a:r>
            <a:r>
              <a:rPr sz="1800" b="1" spc="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міцне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з'єднання, не </a:t>
            </a:r>
            <a:r>
              <a:rPr sz="1800" b="1" spc="-5" dirty="0">
                <a:latin typeface="Verdana"/>
                <a:cs typeface="Verdana"/>
              </a:rPr>
              <a:t>токсичний, </a:t>
            </a:r>
            <a:r>
              <a:rPr sz="1800" b="1" dirty="0">
                <a:latin typeface="Verdana"/>
                <a:cs typeface="Verdana"/>
              </a:rPr>
              <a:t>після </a:t>
            </a:r>
            <a:r>
              <a:rPr sz="1800" b="1" spc="-5" dirty="0">
                <a:latin typeface="Verdana"/>
                <a:cs typeface="Verdana"/>
              </a:rPr>
              <a:t>висихання розчиняється</a:t>
            </a:r>
            <a:r>
              <a:rPr sz="1800" b="1" spc="4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водою,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повільно висихає, стійкий </a:t>
            </a:r>
            <a:r>
              <a:rPr sz="1800" b="1" dirty="0">
                <a:latin typeface="Verdana"/>
                <a:cs typeface="Verdana"/>
              </a:rPr>
              <a:t>до вологи, </a:t>
            </a:r>
            <a:r>
              <a:rPr sz="1800" b="1" spc="-5" dirty="0">
                <a:latin typeface="Verdana"/>
                <a:cs typeface="Verdana"/>
              </a:rPr>
              <a:t>протидіє</a:t>
            </a:r>
            <a:r>
              <a:rPr sz="1800" b="1" spc="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загниванню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місць </a:t>
            </a:r>
            <a:r>
              <a:rPr sz="1800" b="1" spc="-5" dirty="0">
                <a:latin typeface="Verdana"/>
                <a:cs typeface="Verdana"/>
              </a:rPr>
              <a:t>склеювання, після висихання стає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прозорим.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106" y="5798616"/>
            <a:ext cx="269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Упаковки клею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ПВА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4558" y="5792520"/>
            <a:ext cx="908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П</a:t>
            </a:r>
            <a:r>
              <a:rPr sz="1800" b="1" dirty="0">
                <a:latin typeface="Verdana"/>
                <a:cs typeface="Verdana"/>
              </a:rPr>
              <a:t>ен</a:t>
            </a:r>
            <a:r>
              <a:rPr sz="1800" b="1" spc="-5" dirty="0">
                <a:latin typeface="Verdana"/>
                <a:cs typeface="Verdana"/>
              </a:rPr>
              <a:t>з</a:t>
            </a:r>
            <a:r>
              <a:rPr sz="1800" b="1" spc="-10" dirty="0">
                <a:latin typeface="Verdana"/>
                <a:cs typeface="Verdana"/>
              </a:rPr>
              <a:t>л</a:t>
            </a:r>
            <a:r>
              <a:rPr sz="1800" b="1" dirty="0">
                <a:latin typeface="Verdana"/>
                <a:cs typeface="Verdana"/>
              </a:rPr>
              <a:t>і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163" y="3098292"/>
            <a:ext cx="2880360" cy="246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6264" y="3099816"/>
            <a:ext cx="2564891" cy="2465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97116" y="5377383"/>
            <a:ext cx="17564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Ущільнення  склеєних  деталей  стр</a:t>
            </a:r>
            <a:r>
              <a:rPr sz="1800" b="1" spc="5" dirty="0">
                <a:latin typeface="Verdana"/>
                <a:cs typeface="Verdana"/>
              </a:rPr>
              <a:t>у</a:t>
            </a:r>
            <a:r>
              <a:rPr sz="1800" b="1" dirty="0">
                <a:latin typeface="Verdana"/>
                <a:cs typeface="Verdana"/>
              </a:rPr>
              <a:t>бцинами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0152" y="2796539"/>
            <a:ext cx="2208276" cy="2487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3826" y="2856738"/>
            <a:ext cx="1990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Види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струбцин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188976"/>
            <a:ext cx="5977128" cy="229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4808" y="188976"/>
            <a:ext cx="2478024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511" y="2822448"/>
            <a:ext cx="2340864" cy="3441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2576" y="3227832"/>
            <a:ext cx="2557272" cy="3156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58615" y="5099761"/>
            <a:ext cx="22072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Техніка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Verdana"/>
                <a:cs typeface="Verdana"/>
              </a:rPr>
              <a:t>нанесення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клею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58" y="460375"/>
            <a:ext cx="7783195" cy="143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08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Свердління </a:t>
            </a:r>
            <a:r>
              <a:rPr sz="1800" b="1" dirty="0">
                <a:latin typeface="Verdana"/>
                <a:cs typeface="Verdana"/>
              </a:rPr>
              <a:t>– отримання отворів</a:t>
            </a:r>
            <a:endParaRPr sz="1800">
              <a:latin typeface="Verdana"/>
              <a:cs typeface="Verdana"/>
            </a:endParaRPr>
          </a:p>
          <a:p>
            <a:pPr marL="52959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за допомогою спеціального інструмента </a:t>
            </a:r>
            <a:r>
              <a:rPr sz="1800" b="1" dirty="0">
                <a:latin typeface="Verdana"/>
                <a:cs typeface="Verdana"/>
              </a:rPr>
              <a:t>-</a:t>
            </a:r>
            <a:r>
              <a:rPr sz="1800" b="1" spc="7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свердла.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Свердлом </a:t>
            </a:r>
            <a:r>
              <a:rPr sz="1800" b="1" dirty="0">
                <a:latin typeface="Verdana"/>
                <a:cs typeface="Verdana"/>
              </a:rPr>
              <a:t>називають </a:t>
            </a:r>
            <a:r>
              <a:rPr sz="1800" b="1" spc="-5" dirty="0">
                <a:latin typeface="Verdana"/>
                <a:cs typeface="Verdana"/>
              </a:rPr>
              <a:t>дворізцевий інструмент </a:t>
            </a:r>
            <a:r>
              <a:rPr sz="1800" b="1" dirty="0">
                <a:latin typeface="Verdana"/>
                <a:cs typeface="Verdana"/>
              </a:rPr>
              <a:t>з </a:t>
            </a:r>
            <a:r>
              <a:rPr sz="1800" b="1" spc="-5" dirty="0">
                <a:latin typeface="Verdana"/>
                <a:cs typeface="Verdana"/>
              </a:rPr>
              <a:t>обертовим  рухом різання та осьовим </a:t>
            </a:r>
            <a:r>
              <a:rPr sz="1800" b="1" dirty="0">
                <a:latin typeface="Verdana"/>
                <a:cs typeface="Verdana"/>
              </a:rPr>
              <a:t>переміщенням</a:t>
            </a:r>
            <a:r>
              <a:rPr sz="1800" b="1" spc="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подачі.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1619" y="2421635"/>
            <a:ext cx="6120383" cy="3899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701" y="364363"/>
            <a:ext cx="70186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Спільним для </a:t>
            </a:r>
            <a:r>
              <a:rPr sz="1800" dirty="0">
                <a:solidFill>
                  <a:srgbClr val="000000"/>
                </a:solidFill>
              </a:rPr>
              <a:t>усіх </a:t>
            </a:r>
            <a:r>
              <a:rPr sz="1800" spc="-5" dirty="0">
                <a:solidFill>
                  <a:srgbClr val="000000"/>
                </a:solidFill>
              </a:rPr>
              <a:t>свердел </a:t>
            </a:r>
            <a:r>
              <a:rPr sz="1800" dirty="0">
                <a:solidFill>
                  <a:srgbClr val="000000"/>
                </a:solidFill>
              </a:rPr>
              <a:t>є </a:t>
            </a:r>
            <a:r>
              <a:rPr sz="1800" spc="-5" dirty="0">
                <a:solidFill>
                  <a:srgbClr val="000000"/>
                </a:solidFill>
              </a:rPr>
              <a:t>те, </a:t>
            </a:r>
            <a:r>
              <a:rPr sz="1800" dirty="0">
                <a:solidFill>
                  <a:srgbClr val="000000"/>
                </a:solidFill>
              </a:rPr>
              <a:t>що </a:t>
            </a:r>
            <a:r>
              <a:rPr sz="1800" spc="-5" dirty="0">
                <a:solidFill>
                  <a:srgbClr val="000000"/>
                </a:solidFill>
              </a:rPr>
              <a:t>всі вони мають  </a:t>
            </a:r>
            <a:r>
              <a:rPr sz="1800" spc="-5" dirty="0"/>
              <a:t>три </a:t>
            </a:r>
            <a:r>
              <a:rPr sz="1800" dirty="0"/>
              <a:t>основні </a:t>
            </a:r>
            <a:r>
              <a:rPr sz="1800" spc="-5" dirty="0"/>
              <a:t>частини</a:t>
            </a:r>
            <a:r>
              <a:rPr sz="1800" spc="-5" dirty="0">
                <a:solidFill>
                  <a:srgbClr val="000000"/>
                </a:solidFill>
              </a:rPr>
              <a:t>: різальну, робочу </a:t>
            </a:r>
            <a:r>
              <a:rPr sz="1800" dirty="0">
                <a:solidFill>
                  <a:srgbClr val="000000"/>
                </a:solidFill>
              </a:rPr>
              <a:t>і </a:t>
            </a:r>
            <a:r>
              <a:rPr sz="1800" spc="-5" dirty="0">
                <a:solidFill>
                  <a:srgbClr val="000000"/>
                </a:solidFill>
              </a:rPr>
              <a:t>кріпильну.  На кріпильній частині зазначається діаметр свердла  та марка сталі, </a:t>
            </a:r>
            <a:r>
              <a:rPr sz="1800" dirty="0">
                <a:solidFill>
                  <a:srgbClr val="000000"/>
                </a:solidFill>
              </a:rPr>
              <a:t>з якої </a:t>
            </a:r>
            <a:r>
              <a:rPr sz="1800" spc="-5" dirty="0">
                <a:solidFill>
                  <a:srgbClr val="000000"/>
                </a:solidFill>
              </a:rPr>
              <a:t>його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виготовлено.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260347" y="1533144"/>
            <a:ext cx="7315200" cy="110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3059" y="6054038"/>
            <a:ext cx="224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Набір </a:t>
            </a:r>
            <a:r>
              <a:rPr sz="1800" b="1" dirty="0">
                <a:latin typeface="Verdana"/>
                <a:cs typeface="Verdana"/>
              </a:rPr>
              <a:t>свердел  </a:t>
            </a:r>
            <a:r>
              <a:rPr sz="1800" b="1" spc="-5" dirty="0">
                <a:latin typeface="Verdana"/>
                <a:cs typeface="Verdana"/>
              </a:rPr>
              <a:t>різного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діаметра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811" y="2820923"/>
            <a:ext cx="2148840" cy="304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19754" y="5302758"/>
            <a:ext cx="57873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Свердлик </a:t>
            </a:r>
            <a:r>
              <a:rPr sz="1800" b="1" spc="-5" dirty="0">
                <a:latin typeface="Verdana"/>
                <a:cs typeface="Verdana"/>
              </a:rPr>
              <a:t>(буравчик) </a:t>
            </a:r>
            <a:r>
              <a:rPr sz="1800" b="1" dirty="0">
                <a:latin typeface="Verdana"/>
                <a:cs typeface="Verdana"/>
              </a:rPr>
              <a:t>призначений </a:t>
            </a:r>
            <a:r>
              <a:rPr sz="1800" b="1" spc="-5" dirty="0">
                <a:latin typeface="Verdana"/>
                <a:cs typeface="Verdana"/>
              </a:rPr>
              <a:t>для  ручного свердління </a:t>
            </a:r>
            <a:r>
              <a:rPr sz="1800" b="1" dirty="0">
                <a:latin typeface="Verdana"/>
                <a:cs typeface="Verdana"/>
              </a:rPr>
              <a:t>в деревних </a:t>
            </a:r>
            <a:r>
              <a:rPr sz="1800" b="1" spc="-5" dirty="0">
                <a:latin typeface="Verdana"/>
                <a:cs typeface="Verdana"/>
              </a:rPr>
              <a:t>матеріалах  отворів діаметром З—5 мм </a:t>
            </a:r>
            <a:r>
              <a:rPr sz="1800" b="1" dirty="0">
                <a:latin typeface="Verdana"/>
                <a:cs typeface="Verdana"/>
              </a:rPr>
              <a:t>(утримується в  </a:t>
            </a:r>
            <a:r>
              <a:rPr sz="1800" b="1" spc="-5" dirty="0">
                <a:latin typeface="Verdana"/>
                <a:cs typeface="Verdana"/>
              </a:rPr>
              <a:t>руці за допомогою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рукоятки).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0752" y="2997707"/>
            <a:ext cx="4494276" cy="1937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783463"/>
            <a:ext cx="43516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а) </a:t>
            </a:r>
            <a:r>
              <a:rPr sz="1800" b="1" spc="-5" dirty="0">
                <a:latin typeface="Verdana"/>
                <a:cs typeface="Verdana"/>
              </a:rPr>
              <a:t>ложкове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свердло;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б) </a:t>
            </a:r>
            <a:r>
              <a:rPr sz="1800" b="1" spc="-5" dirty="0">
                <a:latin typeface="Verdana"/>
                <a:cs typeface="Verdana"/>
              </a:rPr>
              <a:t>центрове </a:t>
            </a:r>
            <a:r>
              <a:rPr sz="1800" b="1" dirty="0">
                <a:latin typeface="Verdana"/>
                <a:cs typeface="Verdana"/>
              </a:rPr>
              <a:t>перове</a:t>
            </a:r>
            <a:r>
              <a:rPr sz="1800" b="1" spc="-5" dirty="0">
                <a:latin typeface="Verdana"/>
                <a:cs typeface="Verdana"/>
              </a:rPr>
              <a:t> свердло;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в) </a:t>
            </a:r>
            <a:r>
              <a:rPr sz="1800" b="1" spc="-5" dirty="0">
                <a:latin typeface="Verdana"/>
                <a:cs typeface="Verdana"/>
              </a:rPr>
              <a:t>спіральне свердло;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г) спіральне </a:t>
            </a:r>
            <a:r>
              <a:rPr sz="1800" b="1" dirty="0">
                <a:latin typeface="Verdana"/>
                <a:cs typeface="Verdana"/>
              </a:rPr>
              <a:t>центрове </a:t>
            </a:r>
            <a:r>
              <a:rPr sz="1800" b="1" spc="-5" dirty="0">
                <a:latin typeface="Verdana"/>
                <a:cs typeface="Verdana"/>
              </a:rPr>
              <a:t>свердло </a:t>
            </a:r>
            <a:r>
              <a:rPr sz="1800" b="1" dirty="0">
                <a:latin typeface="Verdana"/>
                <a:cs typeface="Verdana"/>
              </a:rPr>
              <a:t>з  підрізними кромками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(тонкі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матеріали, </a:t>
            </a:r>
            <a:r>
              <a:rPr sz="1800" b="1" dirty="0">
                <a:latin typeface="Verdana"/>
                <a:cs typeface="Verdana"/>
              </a:rPr>
              <a:t>фанера </a:t>
            </a:r>
            <a:r>
              <a:rPr sz="1800" b="1" spc="-5" dirty="0">
                <a:latin typeface="Verdana"/>
                <a:cs typeface="Verdana"/>
              </a:rPr>
              <a:t>та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ДВП)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8071" y="225552"/>
            <a:ext cx="3857244" cy="280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5221" y="4265421"/>
            <a:ext cx="393255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44500" algn="l"/>
              </a:tabLst>
            </a:pPr>
            <a:r>
              <a:rPr sz="1800" b="1" dirty="0">
                <a:latin typeface="Verdana"/>
                <a:cs typeface="Verdana"/>
              </a:rPr>
              <a:t>а)	пробкове </a:t>
            </a:r>
            <a:r>
              <a:rPr sz="1800" b="1" spc="-5" dirty="0">
                <a:latin typeface="Verdana"/>
                <a:cs typeface="Verdana"/>
              </a:rPr>
              <a:t>свердло  (свердління глухих </a:t>
            </a:r>
            <a:r>
              <a:rPr sz="1800" b="1" dirty="0">
                <a:latin typeface="Verdana"/>
                <a:cs typeface="Verdana"/>
              </a:rPr>
              <a:t>отворів);  б) зенківка </a:t>
            </a:r>
            <a:r>
              <a:rPr sz="1800" b="1" spc="-5" dirty="0">
                <a:latin typeface="Verdana"/>
                <a:cs typeface="Verdana"/>
              </a:rPr>
              <a:t>(для</a:t>
            </a:r>
            <a:r>
              <a:rPr sz="1800" b="1" spc="-9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розширення  </a:t>
            </a:r>
            <a:r>
              <a:rPr sz="1800" b="1" spc="-5" dirty="0">
                <a:latin typeface="Verdana"/>
                <a:cs typeface="Verdana"/>
              </a:rPr>
              <a:t>верхньої частини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отворів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595" y="3357371"/>
            <a:ext cx="3930396" cy="2951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798" y="148209"/>
            <a:ext cx="7439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Для обертання свердла застосовують механічні та  електрифіковані інструменти. Найзручнішими </a:t>
            </a:r>
            <a:r>
              <a:rPr sz="1800" dirty="0">
                <a:solidFill>
                  <a:srgbClr val="000000"/>
                </a:solidFill>
              </a:rPr>
              <a:t>з </a:t>
            </a:r>
            <a:r>
              <a:rPr sz="1800" spc="-5" dirty="0">
                <a:solidFill>
                  <a:srgbClr val="000000"/>
                </a:solidFill>
              </a:rPr>
              <a:t>ручних  інструментів </a:t>
            </a:r>
            <a:r>
              <a:rPr sz="1800" dirty="0">
                <a:solidFill>
                  <a:srgbClr val="000000"/>
                </a:solidFill>
              </a:rPr>
              <a:t>є </a:t>
            </a:r>
            <a:r>
              <a:rPr sz="1800" dirty="0"/>
              <a:t>коловорот і</a:t>
            </a:r>
            <a:r>
              <a:rPr sz="1800" spc="5" dirty="0"/>
              <a:t> </a:t>
            </a:r>
            <a:r>
              <a:rPr sz="1800" spc="-5" dirty="0"/>
              <a:t>дриль</a:t>
            </a:r>
            <a:r>
              <a:rPr sz="1800" spc="-5" dirty="0">
                <a:solidFill>
                  <a:srgbClr val="000000"/>
                </a:solidFill>
              </a:rPr>
              <a:t>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4140834" y="1889252"/>
            <a:ext cx="433324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Ручні </a:t>
            </a:r>
            <a:r>
              <a:rPr sz="1800" b="1" spc="-5" dirty="0">
                <a:latin typeface="Verdana"/>
                <a:cs typeface="Verdana"/>
              </a:rPr>
              <a:t>свердлильні інструменти:  </a:t>
            </a:r>
            <a:r>
              <a:rPr sz="1800" b="1" dirty="0">
                <a:latin typeface="Verdana"/>
                <a:cs typeface="Verdana"/>
              </a:rPr>
              <a:t>а - коловорот; б - </a:t>
            </a:r>
            <a:r>
              <a:rPr sz="1800" b="1" spc="-5" dirty="0">
                <a:latin typeface="Verdana"/>
                <a:cs typeface="Verdana"/>
              </a:rPr>
              <a:t>ручний</a:t>
            </a:r>
            <a:r>
              <a:rPr sz="1800" b="1" spc="-9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дриль.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007744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1 - упорна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ручка;</a:t>
            </a:r>
            <a:endParaRPr sz="1800">
              <a:latin typeface="Verdana"/>
              <a:cs typeface="Verdana"/>
            </a:endParaRPr>
          </a:p>
          <a:p>
            <a:pPr marL="510540" marR="50419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Verdana"/>
                <a:cs typeface="Verdana"/>
              </a:rPr>
              <a:t>2 - </a:t>
            </a:r>
            <a:r>
              <a:rPr sz="1800" b="1" spc="-5" dirty="0">
                <a:latin typeface="Verdana"/>
                <a:cs typeface="Verdana"/>
              </a:rPr>
              <a:t>ручка для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обертання;  </a:t>
            </a:r>
            <a:r>
              <a:rPr sz="1800" b="1" dirty="0">
                <a:latin typeface="Verdana"/>
                <a:cs typeface="Verdana"/>
              </a:rPr>
              <a:t>3 -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патрон;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4 - </a:t>
            </a:r>
            <a:r>
              <a:rPr sz="1800" b="1" spc="-5" dirty="0">
                <a:latin typeface="Verdana"/>
                <a:cs typeface="Verdana"/>
              </a:rPr>
              <a:t>ручка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допоміжна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2711" y="1124711"/>
            <a:ext cx="3201924" cy="3496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8936" y="5232272"/>
            <a:ext cx="173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Види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ручних  ел</a:t>
            </a:r>
            <a:r>
              <a:rPr sz="1800" b="1" dirty="0">
                <a:latin typeface="Verdana"/>
                <a:cs typeface="Verdana"/>
              </a:rPr>
              <a:t>ектри</a:t>
            </a:r>
            <a:r>
              <a:rPr sz="1800" b="1" spc="5" dirty="0">
                <a:latin typeface="Verdana"/>
                <a:cs typeface="Verdana"/>
              </a:rPr>
              <a:t>ч</a:t>
            </a:r>
            <a:r>
              <a:rPr sz="1800" b="1" dirty="0">
                <a:latin typeface="Verdana"/>
                <a:cs typeface="Verdana"/>
              </a:rPr>
              <a:t>них  </a:t>
            </a:r>
            <a:r>
              <a:rPr sz="1800" b="1" spc="-5" dirty="0">
                <a:latin typeface="Verdana"/>
                <a:cs typeface="Verdana"/>
              </a:rPr>
              <a:t>дрилів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60192" y="4724400"/>
            <a:ext cx="5641848" cy="1872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1710" y="6075679"/>
            <a:ext cx="4785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Отвори </a:t>
            </a: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spc="-5" dirty="0">
                <a:latin typeface="Verdana"/>
                <a:cs typeface="Verdana"/>
              </a:rPr>
              <a:t>це </a:t>
            </a:r>
            <a:r>
              <a:rPr sz="1800" b="1" dirty="0">
                <a:latin typeface="Verdana"/>
                <a:cs typeface="Verdana"/>
              </a:rPr>
              <a:t>заглиблення в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деталях.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931" y="1341119"/>
            <a:ext cx="4680204" cy="2820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4257" y="4710810"/>
            <a:ext cx="2526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Наскрізні та глухі  </a:t>
            </a:r>
            <a:r>
              <a:rPr sz="1800" b="1" dirty="0">
                <a:latin typeface="Verdana"/>
                <a:cs typeface="Verdana"/>
              </a:rPr>
              <a:t>отвори в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деревини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847" y="148209"/>
            <a:ext cx="7872730" cy="220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Свердління </a:t>
            </a:r>
            <a:r>
              <a:rPr sz="1800" b="1" dirty="0">
                <a:latin typeface="Verdana"/>
                <a:cs typeface="Verdana"/>
              </a:rPr>
              <a:t>деревних </a:t>
            </a:r>
            <a:r>
              <a:rPr sz="1800" b="1" spc="-5" dirty="0">
                <a:latin typeface="Verdana"/>
                <a:cs typeface="Verdana"/>
              </a:rPr>
              <a:t>матеріалів </a:t>
            </a:r>
            <a:r>
              <a:rPr sz="1800" b="1" dirty="0">
                <a:latin typeface="Verdana"/>
                <a:cs typeface="Verdana"/>
              </a:rPr>
              <a:t>— </a:t>
            </a:r>
            <a:r>
              <a:rPr sz="1800" b="1" spc="-5" dirty="0">
                <a:latin typeface="Verdana"/>
                <a:cs typeface="Verdana"/>
              </a:rPr>
              <a:t>столярна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операція,</a:t>
            </a:r>
            <a:endParaRPr sz="18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призначена </a:t>
            </a:r>
            <a:r>
              <a:rPr sz="1800" b="1" spc="-5" dirty="0">
                <a:latin typeface="Verdana"/>
                <a:cs typeface="Verdana"/>
              </a:rPr>
              <a:t>для </a:t>
            </a:r>
            <a:r>
              <a:rPr sz="1800" b="1" dirty="0">
                <a:latin typeface="Verdana"/>
                <a:cs typeface="Verdana"/>
              </a:rPr>
              <a:t>отримання </a:t>
            </a:r>
            <a:r>
              <a:rPr sz="1800" b="1" spc="-5" dirty="0">
                <a:latin typeface="Verdana"/>
                <a:cs typeface="Verdana"/>
              </a:rPr>
              <a:t>круглих наскрізних </a:t>
            </a:r>
            <a:r>
              <a:rPr sz="1800" b="1" dirty="0">
                <a:latin typeface="Verdana"/>
                <a:cs typeface="Verdana"/>
              </a:rPr>
              <a:t>або </a:t>
            </a:r>
            <a:r>
              <a:rPr sz="1800" b="1" spc="-5" dirty="0">
                <a:latin typeface="Verdana"/>
                <a:cs typeface="Verdana"/>
              </a:rPr>
              <a:t>глухих  </a:t>
            </a:r>
            <a:r>
              <a:rPr sz="1800" b="1" dirty="0">
                <a:latin typeface="Verdana"/>
                <a:cs typeface="Verdana"/>
              </a:rPr>
              <a:t>отворів, </a:t>
            </a:r>
            <a:r>
              <a:rPr sz="1800" b="1" spc="-5" dirty="0">
                <a:latin typeface="Verdana"/>
                <a:cs typeface="Verdana"/>
              </a:rPr>
              <a:t>гнізд </a:t>
            </a:r>
            <a:r>
              <a:rPr sz="1800" b="1" dirty="0">
                <a:latin typeface="Verdana"/>
                <a:cs typeface="Verdana"/>
              </a:rPr>
              <a:t>і </a:t>
            </a:r>
            <a:r>
              <a:rPr sz="1800" b="1" spc="-5" dirty="0">
                <a:latin typeface="Verdana"/>
                <a:cs typeface="Verdana"/>
              </a:rPr>
              <a:t>різних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заглиблень.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5163185" marR="120650"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Свердління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отворів  коловоротом:</a:t>
            </a:r>
            <a:endParaRPr sz="1800">
              <a:latin typeface="Verdana"/>
              <a:cs typeface="Verdana"/>
            </a:endParaRPr>
          </a:p>
          <a:p>
            <a:pPr marL="5137150" marR="9398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Verdana"/>
                <a:cs typeface="Verdana"/>
              </a:rPr>
              <a:t>а -</a:t>
            </a:r>
            <a:r>
              <a:rPr sz="1800" b="1" spc="-114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горизонтальних;  </a:t>
            </a:r>
            <a:r>
              <a:rPr sz="1800" b="1" dirty="0">
                <a:latin typeface="Verdana"/>
                <a:cs typeface="Verdana"/>
              </a:rPr>
              <a:t>б -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вертикальних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2540" y="2493264"/>
            <a:ext cx="3881627" cy="3022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678" y="220217"/>
            <a:ext cx="39204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Конструкція </a:t>
            </a:r>
            <a:r>
              <a:rPr sz="1800" b="1" dirty="0">
                <a:latin typeface="Verdana"/>
                <a:cs typeface="Verdana"/>
              </a:rPr>
              <a:t>робочої </a:t>
            </a:r>
            <a:r>
              <a:rPr sz="1800" b="1" spc="-5" dirty="0">
                <a:latin typeface="Verdana"/>
                <a:cs typeface="Verdana"/>
              </a:rPr>
              <a:t>частини  свердла: </a:t>
            </a:r>
            <a:r>
              <a:rPr sz="1800" b="1" dirty="0">
                <a:latin typeface="Verdana"/>
                <a:cs typeface="Verdana"/>
              </a:rPr>
              <a:t>а - </a:t>
            </a:r>
            <a:r>
              <a:rPr sz="1800" b="1" spc="-5" dirty="0">
                <a:latin typeface="Verdana"/>
                <a:cs typeface="Verdana"/>
              </a:rPr>
              <a:t>різальні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кромки;  б - </a:t>
            </a:r>
            <a:r>
              <a:rPr sz="1800" b="1" spc="-5" dirty="0">
                <a:latin typeface="Verdana"/>
                <a:cs typeface="Verdana"/>
              </a:rPr>
              <a:t>гвинтові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канавки;</a:t>
            </a:r>
            <a:endParaRPr sz="18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в - спіральні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стрічки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7396" y="364363"/>
            <a:ext cx="34594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 marR="131445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Утворення стружки </a:t>
            </a:r>
            <a:r>
              <a:rPr sz="1800" b="1" dirty="0">
                <a:latin typeface="Verdana"/>
                <a:cs typeface="Verdana"/>
              </a:rPr>
              <a:t>при  </a:t>
            </a:r>
            <a:r>
              <a:rPr sz="1800" b="1" spc="-5" dirty="0">
                <a:latin typeface="Verdana"/>
                <a:cs typeface="Verdana"/>
              </a:rPr>
              <a:t>свердлінні: </a:t>
            </a:r>
            <a:r>
              <a:rPr sz="1800" b="1" i="1" dirty="0">
                <a:latin typeface="Verdana"/>
                <a:cs typeface="Verdana"/>
              </a:rPr>
              <a:t>1 </a:t>
            </a:r>
            <a:r>
              <a:rPr sz="1800" b="1" dirty="0">
                <a:latin typeface="Verdana"/>
                <a:cs typeface="Verdana"/>
              </a:rPr>
              <a:t>-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свердло;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latin typeface="Verdana"/>
                <a:cs typeface="Verdana"/>
              </a:rPr>
              <a:t>2 </a:t>
            </a: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spc="-5" dirty="0">
                <a:latin typeface="Verdana"/>
                <a:cs typeface="Verdana"/>
              </a:rPr>
              <a:t>стружка; </a:t>
            </a:r>
            <a:r>
              <a:rPr sz="1800" b="1" i="1" dirty="0">
                <a:latin typeface="Verdana"/>
                <a:cs typeface="Verdana"/>
              </a:rPr>
              <a:t>3 </a:t>
            </a:r>
            <a:r>
              <a:rPr sz="1800" b="1" dirty="0">
                <a:latin typeface="Verdana"/>
                <a:cs typeface="Verdana"/>
              </a:rPr>
              <a:t>-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заготовка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" y="1411224"/>
            <a:ext cx="1834895" cy="2855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8776" y="1283208"/>
            <a:ext cx="2107692" cy="263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6531" y="6064097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 marR="5080" indent="-7562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Свердло, закріплене  </a:t>
            </a:r>
            <a:r>
              <a:rPr sz="1800" b="1" dirty="0">
                <a:latin typeface="Verdana"/>
                <a:cs typeface="Verdana"/>
              </a:rPr>
              <a:t>в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патроні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123" y="4626864"/>
            <a:ext cx="3019044" cy="1248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4054" y="1561846"/>
            <a:ext cx="1919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Розмічання  центру</a:t>
            </a:r>
            <a:r>
              <a:rPr sz="1800" b="1" spc="-9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отвору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66416" y="2276855"/>
            <a:ext cx="3255263" cy="2257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69228" y="4359909"/>
            <a:ext cx="16808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Кріплення  </a:t>
            </a:r>
            <a:r>
              <a:rPr sz="1800" b="1" dirty="0">
                <a:latin typeface="Verdana"/>
                <a:cs typeface="Verdana"/>
              </a:rPr>
              <a:t>обм</a:t>
            </a:r>
            <a:r>
              <a:rPr sz="1800" b="1" spc="-5" dirty="0">
                <a:latin typeface="Verdana"/>
                <a:cs typeface="Verdana"/>
              </a:rPr>
              <a:t>ежу</a:t>
            </a:r>
            <a:r>
              <a:rPr sz="1800" b="1" spc="5" dirty="0">
                <a:latin typeface="Verdana"/>
                <a:cs typeface="Verdana"/>
              </a:rPr>
              <a:t>в</a:t>
            </a:r>
            <a:r>
              <a:rPr sz="1800" b="1" dirty="0">
                <a:latin typeface="Verdana"/>
                <a:cs typeface="Verdana"/>
              </a:rPr>
              <a:t>ача  на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свердлі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2396" y="5445252"/>
            <a:ext cx="4271772" cy="1007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0035" y="964691"/>
            <a:ext cx="4000500" cy="3870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9388" y="3893820"/>
            <a:ext cx="2863595" cy="2775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64691"/>
            <a:ext cx="3528059" cy="2750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1893" y="260096"/>
            <a:ext cx="7856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5080" indent="-5581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Прийоми свердління: </a:t>
            </a:r>
            <a:r>
              <a:rPr sz="1800" dirty="0">
                <a:solidFill>
                  <a:srgbClr val="000000"/>
                </a:solidFill>
              </a:rPr>
              <a:t>а - у </a:t>
            </a:r>
            <a:r>
              <a:rPr sz="1800" spc="-5" dirty="0">
                <a:solidFill>
                  <a:srgbClr val="000000"/>
                </a:solidFill>
              </a:rPr>
              <a:t>затискачі верстака; </a:t>
            </a:r>
            <a:r>
              <a:rPr sz="1800" dirty="0">
                <a:solidFill>
                  <a:srgbClr val="000000"/>
                </a:solidFill>
              </a:rPr>
              <a:t>б - на </a:t>
            </a:r>
            <a:r>
              <a:rPr sz="1800" spc="-5" dirty="0">
                <a:solidFill>
                  <a:srgbClr val="000000"/>
                </a:solidFill>
              </a:rPr>
              <a:t>столі;  </a:t>
            </a:r>
            <a:r>
              <a:rPr sz="1800" dirty="0">
                <a:solidFill>
                  <a:srgbClr val="000000"/>
                </a:solidFill>
              </a:rPr>
              <a:t>1 - підкладена </a:t>
            </a:r>
            <a:r>
              <a:rPr sz="1800" spc="-5" dirty="0">
                <a:solidFill>
                  <a:srgbClr val="000000"/>
                </a:solidFill>
              </a:rPr>
              <a:t>дошка, </a:t>
            </a:r>
            <a:r>
              <a:rPr sz="1800" dirty="0">
                <a:solidFill>
                  <a:srgbClr val="000000"/>
                </a:solidFill>
              </a:rPr>
              <a:t>2 - заготовка, 3 -</a:t>
            </a:r>
            <a:r>
              <a:rPr sz="1800" spc="-4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струбцина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4758054" y="5621832"/>
            <a:ext cx="371665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Свердління дрилем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у </a:t>
            </a:r>
            <a:r>
              <a:rPr sz="1800" b="1" spc="-5">
                <a:latin typeface="Verdana"/>
                <a:cs typeface="Verdana"/>
              </a:rPr>
              <a:t>вертикальному</a:t>
            </a:r>
            <a:r>
              <a:rPr sz="1800" b="1" spc="-30">
                <a:latin typeface="Verdana"/>
                <a:cs typeface="Verdana"/>
              </a:rPr>
              <a:t> </a:t>
            </a:r>
            <a:r>
              <a:rPr sz="1800" b="1" smtClean="0">
                <a:latin typeface="Verdana"/>
                <a:cs typeface="Verdana"/>
              </a:rPr>
              <a:t>положенн</a:t>
            </a:r>
            <a:r>
              <a:rPr lang="uk-UA" sz="1800" b="1" dirty="0" smtClean="0">
                <a:latin typeface="Verdana"/>
                <a:cs typeface="Verdana"/>
              </a:rPr>
              <a:t>і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14" y="940434"/>
            <a:ext cx="840676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9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Брак </a:t>
            </a:r>
            <a:r>
              <a:rPr sz="1800" b="1" dirty="0">
                <a:latin typeface="Verdana"/>
                <a:cs typeface="Verdana"/>
              </a:rPr>
              <a:t>- неточне, неякісне </a:t>
            </a:r>
            <a:r>
              <a:rPr sz="1800" b="1" spc="-5" dirty="0">
                <a:latin typeface="Verdana"/>
                <a:cs typeface="Verdana"/>
              </a:rPr>
              <a:t>виготовлення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деталі,</a:t>
            </a:r>
            <a:endParaRPr sz="1800">
              <a:latin typeface="Verdana"/>
              <a:cs typeface="Verdana"/>
            </a:endParaRPr>
          </a:p>
          <a:p>
            <a:pPr marL="37655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що </a:t>
            </a:r>
            <a:r>
              <a:rPr sz="1800" b="1" spc="-5" dirty="0">
                <a:latin typeface="Verdana"/>
                <a:cs typeface="Verdana"/>
              </a:rPr>
              <a:t>робить її непридатною для подальшого</a:t>
            </a:r>
            <a:r>
              <a:rPr sz="1800" b="1" spc="4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використання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16141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Verdana"/>
                <a:cs typeface="Verdana"/>
              </a:rPr>
              <a:t>Види браку і </a:t>
            </a:r>
            <a:r>
              <a:rPr sz="1800" b="1" spc="-5" dirty="0">
                <a:latin typeface="Verdana"/>
                <a:cs typeface="Verdana"/>
              </a:rPr>
              <a:t>внаслідок чого </a:t>
            </a:r>
            <a:r>
              <a:rPr sz="1800" b="1" dirty="0">
                <a:latin typeface="Verdana"/>
                <a:cs typeface="Verdana"/>
              </a:rPr>
              <a:t>вони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виникають: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94615" marR="88265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* неточні </a:t>
            </a:r>
            <a:r>
              <a:rPr sz="1800" b="1" spc="-5" dirty="0">
                <a:latin typeface="Verdana"/>
                <a:cs typeface="Verdana"/>
              </a:rPr>
              <a:t>розміри </a:t>
            </a:r>
            <a:r>
              <a:rPr sz="1800" b="1" dirty="0">
                <a:latin typeface="Verdana"/>
                <a:cs typeface="Verdana"/>
              </a:rPr>
              <a:t>отворів - </a:t>
            </a:r>
            <a:r>
              <a:rPr sz="1800" b="1" spc="-5" dirty="0">
                <a:latin typeface="Verdana"/>
                <a:cs typeface="Verdana"/>
              </a:rPr>
              <a:t>неправильно </a:t>
            </a:r>
            <a:r>
              <a:rPr sz="1800" b="1" dirty="0">
                <a:latin typeface="Verdana"/>
                <a:cs typeface="Verdana"/>
              </a:rPr>
              <a:t>загострене </a:t>
            </a:r>
            <a:r>
              <a:rPr sz="1800" b="1" spc="-5" dirty="0">
                <a:latin typeface="Verdana"/>
                <a:cs typeface="Verdana"/>
              </a:rPr>
              <a:t>свердло,  биття свердла </a:t>
            </a:r>
            <a:r>
              <a:rPr sz="1800" b="1" dirty="0">
                <a:latin typeface="Verdana"/>
                <a:cs typeface="Verdana"/>
              </a:rPr>
              <a:t>в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патроні;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04470" marR="196215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* зміщення отвору - </a:t>
            </a:r>
            <a:r>
              <a:rPr sz="1800" b="1" spc="-5" dirty="0">
                <a:latin typeface="Verdana"/>
                <a:cs typeface="Verdana"/>
              </a:rPr>
              <a:t>неправильне розмічання, неправильне  встановлення </a:t>
            </a:r>
            <a:r>
              <a:rPr sz="1800" b="1" dirty="0">
                <a:latin typeface="Verdana"/>
                <a:cs typeface="Verdana"/>
              </a:rPr>
              <a:t>заготовки, </a:t>
            </a:r>
            <a:r>
              <a:rPr sz="1800" b="1" spc="-5" dirty="0">
                <a:latin typeface="Verdana"/>
                <a:cs typeface="Verdana"/>
              </a:rPr>
              <a:t>слабке кріплення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заготовки,</a:t>
            </a:r>
            <a:endParaRPr sz="18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зміщення </a:t>
            </a:r>
            <a:r>
              <a:rPr sz="1800" b="1" spc="-5" dirty="0">
                <a:latin typeface="Verdana"/>
                <a:cs typeface="Verdana"/>
              </a:rPr>
              <a:t>свердла;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* перекіс отвору — </a:t>
            </a:r>
            <a:r>
              <a:rPr sz="1800" b="1" spc="-5" dirty="0">
                <a:latin typeface="Verdana"/>
                <a:cs typeface="Verdana"/>
              </a:rPr>
              <a:t>неправильне встановлення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заготовки;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* груба поверхня отвору, </a:t>
            </a:r>
            <a:r>
              <a:rPr sz="1800" b="1" spc="-5" dirty="0">
                <a:latin typeface="Verdana"/>
                <a:cs typeface="Verdana"/>
              </a:rPr>
              <a:t>наявність сколів </a:t>
            </a:r>
            <a:r>
              <a:rPr sz="1800" b="1" dirty="0">
                <a:latin typeface="Verdana"/>
                <a:cs typeface="Verdana"/>
              </a:rPr>
              <a:t>- погано загострене  </a:t>
            </a:r>
            <a:r>
              <a:rPr sz="1800" b="1" spc="-5" dirty="0">
                <a:latin typeface="Verdana"/>
                <a:cs typeface="Verdana"/>
              </a:rPr>
              <a:t>свердло, занадто великі </a:t>
            </a:r>
            <a:r>
              <a:rPr sz="1800" b="1" dirty="0">
                <a:latin typeface="Verdana"/>
                <a:cs typeface="Verdana"/>
              </a:rPr>
              <a:t>зусилля під </a:t>
            </a:r>
            <a:r>
              <a:rPr sz="1800" b="1" spc="-5" dirty="0">
                <a:latin typeface="Verdana"/>
                <a:cs typeface="Verdana"/>
              </a:rPr>
              <a:t>час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свердління.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746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Акварель_16x9</vt:lpstr>
      <vt:lpstr>Трудове навчання</vt:lpstr>
      <vt:lpstr>Слайд 2</vt:lpstr>
      <vt:lpstr>Спільним для усіх свердел є те, що всі вони мають  три основні частини: різальну, робочу і кріпильну.  На кріпильній частині зазначається діаметр свердла  та марка сталі, з якої його виготовлено.</vt:lpstr>
      <vt:lpstr>Слайд 4</vt:lpstr>
      <vt:lpstr>Для обертання свердла застосовують механічні та  електрифіковані інструменти. Найзручнішими з ручних  інструментів є коловорот і дриль.</vt:lpstr>
      <vt:lpstr>Слайд 6</vt:lpstr>
      <vt:lpstr>Слайд 7</vt:lpstr>
      <vt:lpstr>Прийоми свердління: а - у затискачі верстака; б - на столі;  1 - підкладена дошка, 2 - заготовка, 3 - струбцина</vt:lpstr>
      <vt:lpstr>Слайд 9</vt:lpstr>
      <vt:lpstr>Способи з'єднання деталей із фанери та ДВП</vt:lpstr>
      <vt:lpstr>Слайд 11</vt:lpstr>
      <vt:lpstr>Слайд 12</vt:lpstr>
      <vt:lpstr>Слайд 13</vt:lpstr>
      <vt:lpstr>Послідовність загинання цвяха</vt:lpstr>
      <vt:lpstr>Схеми кріплення бойка молотка за допомогою клина:  а - правильно; б - неправильно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Трудове навчання</dc:title>
  <dc:creator>Николай</dc:creator>
  <cp:lastModifiedBy>Николай</cp:lastModifiedBy>
  <cp:revision>13</cp:revision>
  <dcterms:created xsi:type="dcterms:W3CDTF">2018-10-23T15:14:37Z</dcterms:created>
  <dcterms:modified xsi:type="dcterms:W3CDTF">2018-10-23T17:07:45Z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2018-10-23T00:00:00Z</vt:filetime>
  </property>
</Properties>
</file>