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1" r:id="rId3"/>
    <p:sldId id="257" r:id="rId4"/>
    <p:sldId id="265" r:id="rId5"/>
    <p:sldId id="264" r:id="rId6"/>
    <p:sldId id="266" r:id="rId7"/>
    <p:sldId id="267" r:id="rId8"/>
    <p:sldId id="268" r:id="rId9"/>
    <p:sldId id="269" r:id="rId10"/>
    <p:sldId id="262" r:id="rId11"/>
    <p:sldId id="263" r:id="rId12"/>
    <p:sldId id="258" r:id="rId13"/>
    <p:sldId id="259" r:id="rId14"/>
    <p:sldId id="260" r:id="rId15"/>
    <p:sldId id="271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72" r:id="rId24"/>
    <p:sldId id="281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E951B-BE9F-49A0-BB26-0F5E50B5AE31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BB466-115A-4FD9-A46B-553B848D1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B466-115A-4FD9-A46B-553B848D18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9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010B163-B5C2-4B86-884E-2875B83D897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4CA66C-9816-4353-9A7D-895D52DB6C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ozok.click/1873-stil-v-odyaz-vrahuvannya-osoblivostey-fguri-dlya-viboru-vlasnogo-stilyu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420888"/>
            <a:ext cx="3528391" cy="1989748"/>
          </a:xfrm>
        </p:spPr>
        <p:txBody>
          <a:bodyPr>
            <a:normAutofit/>
          </a:bodyPr>
          <a:lstStyle/>
          <a:p>
            <a:r>
              <a:rPr lang="uk-UA" sz="5000" b="1" dirty="0" smtClean="0"/>
              <a:t>Сучасний дизайн</a:t>
            </a:r>
            <a:endParaRPr lang="ru-RU" sz="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9" y="4421080"/>
            <a:ext cx="3528392" cy="1260629"/>
          </a:xfrm>
        </p:spPr>
        <p:txBody>
          <a:bodyPr>
            <a:normAutofit/>
          </a:bodyPr>
          <a:lstStyle/>
          <a:p>
            <a:pPr algn="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та імідж людини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524" y="260648"/>
            <a:ext cx="7632848" cy="5355957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    Ви можете вважати, що зі світом моди ви ніяк  не пов’язані і </a:t>
            </a:r>
            <a:r>
              <a:rPr lang="uk-UA" dirty="0">
                <a:solidFill>
                  <a:schemeClr val="tx1"/>
                </a:solidFill>
              </a:rPr>
              <a:t>ці </a:t>
            </a:r>
            <a:r>
              <a:rPr lang="uk-UA" dirty="0" smtClean="0">
                <a:solidFill>
                  <a:schemeClr val="tx1"/>
                </a:solidFill>
              </a:rPr>
              <a:t>знання вам </a:t>
            </a:r>
            <a:r>
              <a:rPr lang="uk-UA" dirty="0" smtClean="0">
                <a:solidFill>
                  <a:schemeClr val="tx1"/>
                </a:solidFill>
              </a:rPr>
              <a:t>не потрібні </a:t>
            </a:r>
            <a:r>
              <a:rPr lang="uk-UA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   Але мода стосується кожної </a:t>
            </a:r>
            <a:r>
              <a:rPr lang="uk-UA" dirty="0" smtClean="0">
                <a:solidFill>
                  <a:schemeClr val="tx1"/>
                </a:solidFill>
              </a:rPr>
              <a:t>людини! Навіть</a:t>
            </a:r>
            <a:r>
              <a:rPr lang="uk-UA" dirty="0" smtClean="0">
                <a:solidFill>
                  <a:schemeClr val="tx1"/>
                </a:solidFill>
              </a:rPr>
              <a:t>, коли ви мовчите, за вас говорить </a:t>
            </a:r>
            <a:r>
              <a:rPr lang="uk-UA" dirty="0" smtClean="0">
                <a:solidFill>
                  <a:schemeClr val="tx1"/>
                </a:solidFill>
              </a:rPr>
              <a:t>ваш </a:t>
            </a:r>
            <a:r>
              <a:rPr lang="uk-UA" dirty="0" smtClean="0">
                <a:solidFill>
                  <a:schemeClr val="tx1"/>
                </a:solidFill>
              </a:rPr>
              <a:t>одяг!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18" y="2597494"/>
            <a:ext cx="2711154" cy="3962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00" y="2564904"/>
            <a:ext cx="2861324" cy="4086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80" y="2628461"/>
            <a:ext cx="4023368" cy="40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041045" cy="5499973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    Якщо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uk-UA" dirty="0" smtClean="0">
                <a:solidFill>
                  <a:schemeClr val="tx1"/>
                </a:solidFill>
              </a:rPr>
              <a:t>уміння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створювати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свій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стиль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природи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вам не дано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</a:rPr>
              <a:t>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впадайте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uk-UA" dirty="0" smtClean="0">
                <a:solidFill>
                  <a:schemeClr val="tx1"/>
                </a:solidFill>
              </a:rPr>
              <a:t>відчай</a:t>
            </a:r>
            <a:r>
              <a:rPr lang="uk-UA" dirty="0">
                <a:solidFill>
                  <a:schemeClr val="tx1"/>
                </a:solidFill>
              </a:rPr>
              <a:t>! Цього можна навчитися </a:t>
            </a:r>
            <a:r>
              <a:rPr lang="uk-UA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Щоб </a:t>
            </a:r>
            <a:r>
              <a:rPr lang="uk-UA" dirty="0" smtClean="0">
                <a:solidFill>
                  <a:schemeClr val="tx1"/>
                </a:solidFill>
              </a:rPr>
              <a:t>відшукати саме свій </a:t>
            </a:r>
            <a:r>
              <a:rPr lang="uk-UA" dirty="0" smtClean="0">
                <a:solidFill>
                  <a:schemeClr val="tx1"/>
                </a:solidFill>
              </a:rPr>
              <a:t>образ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е </a:t>
            </a:r>
            <a:r>
              <a:rPr lang="uk-UA" dirty="0" smtClean="0">
                <a:solidFill>
                  <a:schemeClr val="tx1"/>
                </a:solidFill>
              </a:rPr>
              <a:t>бійтеся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експериментувати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 </a:t>
            </a:r>
            <a:r>
              <a:rPr lang="uk-UA" dirty="0" smtClean="0">
                <a:solidFill>
                  <a:schemeClr val="tx1"/>
                </a:solidFill>
              </a:rPr>
              <a:t>намагайтеся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проявити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індивідуальність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17" y="3624301"/>
            <a:ext cx="2145480" cy="2860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15" y="3578737"/>
            <a:ext cx="2047817" cy="2868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99483"/>
            <a:ext cx="1958977" cy="2885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54215"/>
            <a:ext cx="1296144" cy="29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/>
              <a:t>Англійське</a:t>
            </a:r>
            <a:r>
              <a:rPr lang="ru-RU" sz="3100" dirty="0"/>
              <a:t> слово </a:t>
            </a:r>
            <a:r>
              <a:rPr lang="ru-RU" sz="4400" b="1" dirty="0"/>
              <a:t>«</a:t>
            </a:r>
            <a:r>
              <a:rPr lang="ru-RU" sz="4400" b="1" dirty="0" err="1"/>
              <a:t>імідж</a:t>
            </a:r>
            <a:r>
              <a:rPr lang="ru-RU" sz="4400" b="1" dirty="0"/>
              <a:t>»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dirty="0"/>
              <a:t> </a:t>
            </a:r>
            <a:r>
              <a:rPr lang="ru-RU" dirty="0" smtClean="0"/>
              <a:t>                        </a:t>
            </a:r>
            <a:r>
              <a:rPr lang="ru-RU" sz="3100" dirty="0" err="1" smtClean="0"/>
              <a:t>означає</a:t>
            </a:r>
            <a:r>
              <a:rPr lang="ru-RU" sz="3100" dirty="0" smtClean="0"/>
              <a:t> </a:t>
            </a:r>
            <a:r>
              <a:rPr lang="ru-RU" sz="4400" b="1" dirty="0" smtClean="0"/>
              <a:t>«</a:t>
            </a:r>
            <a:r>
              <a:rPr lang="ru-RU" sz="4400" b="1" dirty="0"/>
              <a:t>образ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564904"/>
            <a:ext cx="6777317" cy="3508977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Імідж може бути: </a:t>
            </a:r>
          </a:p>
          <a:p>
            <a:pPr marL="6858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          особистий, </a:t>
            </a:r>
          </a:p>
          <a:p>
            <a:pPr marL="6858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               корпоративний </a:t>
            </a:r>
          </a:p>
          <a:p>
            <a:pPr marL="6858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                             і товарний.</a:t>
            </a:r>
          </a:p>
          <a:p>
            <a:pPr marL="6858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Кожен із названих видів іміджу повинен і може бути керованим.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836712"/>
            <a:ext cx="40324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</a:t>
            </a:r>
            <a:r>
              <a:rPr lang="uk-UA" sz="2400" b="1" dirty="0" smtClean="0"/>
              <a:t>Особистий імідж </a:t>
            </a:r>
            <a:r>
              <a:rPr lang="uk-UA" sz="2400" dirty="0" smtClean="0"/>
              <a:t>— це ваш образ. Ви не можете не мати іміджу.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Хочете ви цього чи ні, оточуючі бачать те, що ви вибрали, щоб показати їм...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Те, як ви йдете, сидите чи говорите є результатом навчання, темпераменту та умов.        Те, як ви одягаєтесь, є результатом вашого </a:t>
            </a:r>
            <a:r>
              <a:rPr lang="uk-UA" sz="2400" dirty="0" smtClean="0"/>
              <a:t> </a:t>
            </a:r>
            <a:r>
              <a:rPr lang="uk-UA" sz="2400" dirty="0" smtClean="0"/>
              <a:t>вибору.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88" y="1222093"/>
            <a:ext cx="4514937" cy="4636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0176"/>
            <a:ext cx="5184576" cy="7177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74" y="-20177"/>
            <a:ext cx="5149694" cy="68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809" y="802708"/>
            <a:ext cx="3744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 Людина, яка </a:t>
            </a:r>
            <a:r>
              <a:rPr lang="uk-UA" sz="2400" dirty="0" err="1" smtClean="0"/>
              <a:t>професійно</a:t>
            </a:r>
            <a:r>
              <a:rPr lang="uk-UA" sz="2400" dirty="0" smtClean="0"/>
              <a:t> працює над створенням образу називається </a:t>
            </a:r>
            <a:r>
              <a:rPr lang="uk-UA" sz="2400" b="1" dirty="0" smtClean="0"/>
              <a:t>іміджмейкером</a:t>
            </a:r>
            <a:r>
              <a:rPr lang="uk-UA" sz="2400" dirty="0" smtClean="0"/>
              <a:t>. </a:t>
            </a:r>
          </a:p>
          <a:p>
            <a:r>
              <a:rPr lang="uk-UA" sz="2400" dirty="0" smtClean="0"/>
              <a:t>    Ця людина одночасно володіє знаннями стиліста, дизайнера, </a:t>
            </a:r>
            <a:r>
              <a:rPr lang="uk-UA" sz="2400" dirty="0" err="1" smtClean="0"/>
              <a:t>візажиста</a:t>
            </a:r>
            <a:r>
              <a:rPr lang="uk-UA" sz="2400" dirty="0" smtClean="0"/>
              <a:t> і психолога. Основна функція іміджмейкера - вибрати і розробити </a:t>
            </a:r>
            <a:r>
              <a:rPr lang="uk-UA" sz="2400" dirty="0"/>
              <a:t>індивідуальний образ клієнта. 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69" y="980728"/>
            <a:ext cx="3672408" cy="5337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69" y="980730"/>
            <a:ext cx="3672407" cy="5317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09" y="802708"/>
            <a:ext cx="4250328" cy="55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892480" cy="237626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Виконуймо вправи:</a:t>
            </a:r>
            <a:br>
              <a:rPr lang="uk-UA" sz="3600" b="1" dirty="0" smtClean="0"/>
            </a:br>
            <a:r>
              <a:rPr lang="uk-UA" sz="2800" dirty="0" smtClean="0"/>
              <a:t>1.</a:t>
            </a:r>
            <a:r>
              <a:rPr lang="uk-UA" sz="3600" b="1" dirty="0" smtClean="0"/>
              <a:t> </a:t>
            </a:r>
            <a:r>
              <a:rPr lang="uk-UA" sz="2800" dirty="0" smtClean="0"/>
              <a:t>Створення виразного силуету одягу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64904"/>
            <a:ext cx="3632178" cy="2439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7332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а</a:t>
            </a:r>
            <a:r>
              <a:rPr lang="uk-UA" dirty="0" smtClean="0"/>
              <a:t>) прямий, або П-подібний           в)  Х-подібний  </a:t>
            </a:r>
          </a:p>
          <a:p>
            <a:r>
              <a:rPr lang="uk-UA" dirty="0" smtClean="0"/>
              <a:t>б) Л-подібний                                   г)  </a:t>
            </a:r>
            <a:r>
              <a:rPr lang="uk-UA" dirty="0" err="1" smtClean="0"/>
              <a:t>трапецевидний</a:t>
            </a:r>
            <a:r>
              <a:rPr lang="uk-UA" dirty="0" smtClean="0"/>
              <a:t>, або А-силует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11616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Тип фігури</a:t>
            </a:r>
            <a:endParaRPr lang="ru-RU" dirty="0"/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574846" y="836712"/>
            <a:ext cx="7992887" cy="15179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Приступаючи до пошуку </a:t>
            </a:r>
            <a:r>
              <a:rPr lang="uk-UA" dirty="0" smtClean="0"/>
              <a:t>силуету, </a:t>
            </a:r>
            <a:r>
              <a:rPr lang="uk-UA" dirty="0" smtClean="0"/>
              <a:t>необхідно визначити, до якого типу відноситься  фігура.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4" y="2332033"/>
            <a:ext cx="8139329" cy="40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370" y="3717032"/>
            <a:ext cx="82197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Прямокутний. Об’єм грудей, стегон і талії має приблизно однакові показники. Як правило, таку фігуру мають моделі.</a:t>
            </a:r>
            <a:endParaRPr lang="en-GB" sz="2400" dirty="0" smtClean="0"/>
          </a:p>
          <a:p>
            <a:r>
              <a:rPr lang="uk-UA" sz="2400" dirty="0" smtClean="0"/>
              <a:t> </a:t>
            </a:r>
          </a:p>
          <a:p>
            <a:r>
              <a:rPr lang="en-GB" sz="2000" dirty="0" smtClean="0"/>
              <a:t>P.S. </a:t>
            </a:r>
            <a:r>
              <a:rPr lang="uk-UA" sz="2000" dirty="0" smtClean="0"/>
              <a:t>З даним типом фігури доступний широкий вибір варіантів одягу: прямі джинси, вузькі спідниці, двобортні піджаки. </a:t>
            </a:r>
            <a:r>
              <a:rPr lang="ru-RU" sz="2000" dirty="0" err="1"/>
              <a:t>Бажано</a:t>
            </a:r>
            <a:r>
              <a:rPr lang="ru-RU" sz="2000" dirty="0"/>
              <a:t> </a:t>
            </a:r>
            <a:r>
              <a:rPr lang="ru-RU" sz="2000" dirty="0" err="1"/>
              <a:t>робити</a:t>
            </a:r>
            <a:r>
              <a:rPr lang="ru-RU" sz="2000" dirty="0"/>
              <a:t> акцент на </a:t>
            </a:r>
            <a:r>
              <a:rPr lang="ru-RU" sz="2000" dirty="0" err="1"/>
              <a:t>талії</a:t>
            </a:r>
            <a:r>
              <a:rPr lang="ru-RU" sz="2000" dirty="0"/>
              <a:t> і </a:t>
            </a:r>
            <a:r>
              <a:rPr lang="ru-RU" sz="2000" dirty="0" err="1"/>
              <a:t>вибирати</a:t>
            </a:r>
            <a:r>
              <a:rPr lang="ru-RU" sz="2000" dirty="0"/>
              <a:t> </a:t>
            </a:r>
            <a:r>
              <a:rPr lang="ru-RU" sz="2000" dirty="0" err="1"/>
              <a:t>пишні</a:t>
            </a:r>
            <a:r>
              <a:rPr lang="ru-RU" sz="2000" dirty="0"/>
              <a:t> </a:t>
            </a:r>
            <a:r>
              <a:rPr lang="ru-RU" sz="2000" dirty="0" err="1" smtClean="0"/>
              <a:t>сукні</a:t>
            </a:r>
            <a:r>
              <a:rPr lang="ru-RU" sz="2000" dirty="0" smtClean="0"/>
              <a:t>. </a:t>
            </a:r>
            <a:r>
              <a:rPr lang="uk-UA" sz="2000" dirty="0" smtClean="0"/>
              <a:t>Варто уникати відкритих декольте, спідниць з високою посадкою. 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24206"/>
            <a:ext cx="7477744" cy="35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99391"/>
            <a:ext cx="6912768" cy="3411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3" y="3350682"/>
            <a:ext cx="818416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Фігура</a:t>
            </a:r>
            <a:r>
              <a:rPr lang="ru-RU" sz="2400" dirty="0"/>
              <a:t> типу «</a:t>
            </a:r>
            <a:r>
              <a:rPr lang="ru-RU" sz="2400" dirty="0" err="1"/>
              <a:t>перевернутий</a:t>
            </a:r>
            <a:r>
              <a:rPr lang="ru-RU" sz="2400" dirty="0"/>
              <a:t> </a:t>
            </a:r>
            <a:r>
              <a:rPr lang="ru-RU" sz="2400" dirty="0" err="1" smtClean="0"/>
              <a:t>трикутник</a:t>
            </a:r>
            <a:r>
              <a:rPr lang="ru-RU" sz="2400" dirty="0" smtClean="0"/>
              <a:t>»</a:t>
            </a:r>
            <a:r>
              <a:rPr lang="en-GB" sz="2400" dirty="0" smtClean="0"/>
              <a:t> </a:t>
            </a:r>
            <a:r>
              <a:rPr lang="ru-RU" sz="2400" dirty="0" err="1" smtClean="0"/>
              <a:t>вирізняється</a:t>
            </a:r>
            <a:r>
              <a:rPr lang="ru-RU" sz="2400" dirty="0" smtClean="0"/>
              <a:t> </a:t>
            </a:r>
            <a:r>
              <a:rPr lang="ru-RU" sz="2400" dirty="0" err="1"/>
              <a:t>наявністю</a:t>
            </a:r>
            <a:r>
              <a:rPr lang="ru-RU" sz="2400" dirty="0"/>
              <a:t> </a:t>
            </a:r>
            <a:r>
              <a:rPr lang="ru-RU" sz="2400" dirty="0" err="1"/>
              <a:t>прямих</a:t>
            </a:r>
            <a:r>
              <a:rPr lang="ru-RU" sz="2400" dirty="0"/>
              <a:t> </a:t>
            </a:r>
            <a:r>
              <a:rPr lang="ru-RU" sz="2400" dirty="0" err="1"/>
              <a:t>виразних</a:t>
            </a:r>
            <a:r>
              <a:rPr lang="ru-RU" sz="2400" dirty="0"/>
              <a:t> </a:t>
            </a:r>
            <a:r>
              <a:rPr lang="ru-RU" sz="2400" dirty="0" err="1"/>
              <a:t>плечей</a:t>
            </a:r>
            <a:r>
              <a:rPr lang="ru-RU" sz="2400" dirty="0"/>
              <a:t>, за </a:t>
            </a:r>
            <a:r>
              <a:rPr lang="ru-RU" sz="2400" dirty="0" err="1"/>
              <a:t>розміром</a:t>
            </a:r>
            <a:r>
              <a:rPr lang="ru-RU" sz="2400" dirty="0"/>
              <a:t> </a:t>
            </a:r>
            <a:r>
              <a:rPr lang="ru-RU" sz="2400" dirty="0" err="1"/>
              <a:t>більших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стегна. </a:t>
            </a:r>
            <a:r>
              <a:rPr lang="ru-RU" sz="2400" dirty="0" err="1"/>
              <a:t>Талія</a:t>
            </a:r>
            <a:r>
              <a:rPr lang="ru-RU" sz="2400" dirty="0"/>
              <a:t> — не </a:t>
            </a:r>
            <a:r>
              <a:rPr lang="ru-RU" sz="2400" dirty="0" err="1"/>
              <a:t>виражена</a:t>
            </a:r>
            <a:r>
              <a:rPr lang="ru-RU" sz="2400" dirty="0"/>
              <a:t>, а </a:t>
            </a:r>
            <a:r>
              <a:rPr lang="ru-RU" sz="2400" dirty="0" err="1"/>
              <a:t>нижня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здається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меншою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верхня</a:t>
            </a:r>
            <a:r>
              <a:rPr lang="ru-RU" dirty="0"/>
              <a:t>.</a:t>
            </a:r>
          </a:p>
          <a:p>
            <a:endParaRPr lang="en-GB" dirty="0" smtClean="0"/>
          </a:p>
          <a:p>
            <a:r>
              <a:rPr lang="en-GB" sz="2000" dirty="0" smtClean="0"/>
              <a:t>N.B. </a:t>
            </a:r>
            <a:r>
              <a:rPr lang="ru-RU" sz="2000" dirty="0" err="1" smtClean="0"/>
              <a:t>Доречними</a:t>
            </a:r>
            <a:r>
              <a:rPr lang="ru-RU" sz="2000" dirty="0" smtClean="0"/>
              <a:t>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вироби</a:t>
            </a:r>
            <a:r>
              <a:rPr lang="ru-RU" sz="2000" dirty="0"/>
              <a:t> з </a:t>
            </a:r>
            <a:r>
              <a:rPr lang="en-US" sz="2000" dirty="0"/>
              <a:t>V-</a:t>
            </a:r>
            <a:r>
              <a:rPr lang="ru-RU" sz="2000" dirty="0" err="1"/>
              <a:t>подібним</a:t>
            </a:r>
            <a:r>
              <a:rPr lang="ru-RU" sz="2000" dirty="0"/>
              <a:t> </a:t>
            </a:r>
            <a:r>
              <a:rPr lang="ru-RU" sz="2000" dirty="0" err="1" smtClean="0"/>
              <a:t>вирізом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/>
              <a:t>м’якою</a:t>
            </a:r>
            <a:r>
              <a:rPr lang="ru-RU" sz="2000" dirty="0"/>
              <a:t> округлою </a:t>
            </a:r>
            <a:r>
              <a:rPr lang="ru-RU" sz="2000" dirty="0" smtClean="0"/>
              <a:t>горловиною та </a:t>
            </a:r>
            <a:r>
              <a:rPr lang="ru-RU" sz="2000" dirty="0"/>
              <a:t>«</a:t>
            </a:r>
            <a:r>
              <a:rPr lang="ru-RU" sz="2000" dirty="0" err="1"/>
              <a:t>американською</a:t>
            </a:r>
            <a:r>
              <a:rPr lang="ru-RU" sz="2000" dirty="0"/>
              <a:t>» </a:t>
            </a:r>
            <a:r>
              <a:rPr lang="ru-RU" sz="2000" dirty="0" smtClean="0"/>
              <a:t>проймою.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/>
              <a:t>враховувати</a:t>
            </a:r>
            <a:r>
              <a:rPr lang="ru-RU" sz="2000" dirty="0"/>
              <a:t> </a:t>
            </a:r>
            <a:r>
              <a:rPr lang="ru-RU" sz="2000" dirty="0" err="1"/>
              <a:t>зріст</a:t>
            </a:r>
            <a:r>
              <a:rPr lang="ru-RU" sz="2000" dirty="0"/>
              <a:t>: </a:t>
            </a:r>
            <a:r>
              <a:rPr lang="ru-RU" sz="2000" dirty="0" err="1"/>
              <a:t>невисоким</a:t>
            </a:r>
            <a:r>
              <a:rPr lang="ru-RU" sz="2000" dirty="0"/>
              <a:t> </a:t>
            </a:r>
            <a:r>
              <a:rPr lang="ru-RU" sz="2000" dirty="0" err="1" smtClean="0"/>
              <a:t>пасуватиме</a:t>
            </a:r>
            <a:r>
              <a:rPr lang="ru-RU" sz="2000" dirty="0" smtClean="0"/>
              <a:t> </a:t>
            </a:r>
            <a:r>
              <a:rPr lang="ru-RU" sz="2000" dirty="0" err="1"/>
              <a:t>міні</a:t>
            </a:r>
            <a:r>
              <a:rPr lang="ru-RU" sz="2000" dirty="0"/>
              <a:t>, а </a:t>
            </a:r>
            <a:r>
              <a:rPr lang="ru-RU" sz="2000" dirty="0" err="1"/>
              <a:t>високим</a:t>
            </a:r>
            <a:r>
              <a:rPr lang="ru-RU" sz="2000" dirty="0"/>
              <a:t> </a:t>
            </a:r>
            <a:r>
              <a:rPr lang="ru-RU" sz="2000" dirty="0" err="1"/>
              <a:t>варто</a:t>
            </a:r>
            <a:r>
              <a:rPr lang="ru-RU" sz="2000" dirty="0"/>
              <a:t> </a:t>
            </a:r>
            <a:r>
              <a:rPr lang="ru-RU" sz="2000" dirty="0" err="1"/>
              <a:t>добирати</a:t>
            </a:r>
            <a:r>
              <a:rPr lang="ru-RU" sz="2000" dirty="0"/>
              <a:t> </a:t>
            </a:r>
            <a:r>
              <a:rPr lang="ru-RU" sz="2000" dirty="0" err="1"/>
              <a:t>вбрання</a:t>
            </a:r>
            <a:r>
              <a:rPr lang="ru-RU" sz="2000" dirty="0"/>
              <a:t> до </a:t>
            </a:r>
            <a:r>
              <a:rPr lang="ru-RU" sz="2000" dirty="0" err="1"/>
              <a:t>коліна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трохи</a:t>
            </a:r>
            <a:r>
              <a:rPr lang="ru-RU" sz="2000" dirty="0"/>
              <a:t> </a:t>
            </a:r>
            <a:r>
              <a:rPr lang="ru-RU" sz="2000" dirty="0" err="1" smtClean="0"/>
              <a:t>нижче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903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26640"/>
            <a:ext cx="7545762" cy="34331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3818" y="3501008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Грушоподібний</a:t>
            </a:r>
            <a:r>
              <a:rPr lang="ru-RU" sz="2400" dirty="0" smtClean="0"/>
              <a:t>. </a:t>
            </a:r>
            <a:r>
              <a:rPr lang="uk-UA" sz="2400" dirty="0" smtClean="0"/>
              <a:t>Цей</a:t>
            </a:r>
            <a:r>
              <a:rPr lang="ru-RU" sz="2400" dirty="0" smtClean="0"/>
              <a:t> </a:t>
            </a:r>
            <a:r>
              <a:rPr lang="ru-RU" sz="2400" dirty="0"/>
              <a:t>тип </a:t>
            </a:r>
            <a:r>
              <a:rPr lang="uk-UA" sz="2400" dirty="0" smtClean="0"/>
              <a:t>характеризується досить повними </a:t>
            </a:r>
            <a:r>
              <a:rPr lang="ru-RU" sz="2400" dirty="0" smtClean="0"/>
              <a:t>стегнами, </a:t>
            </a:r>
            <a:r>
              <a:rPr lang="uk-UA" sz="2400" dirty="0" smtClean="0"/>
              <a:t>вузькими</a:t>
            </a:r>
            <a:r>
              <a:rPr lang="ru-RU" sz="2400" dirty="0" smtClean="0"/>
              <a:t> </a:t>
            </a:r>
            <a:r>
              <a:rPr lang="uk-UA" sz="2400" dirty="0" err="1" smtClean="0"/>
              <a:t>плечима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uk-UA" sz="2400" dirty="0" smtClean="0"/>
              <a:t>яскраво</a:t>
            </a:r>
            <a:r>
              <a:rPr lang="ru-RU" sz="2400" dirty="0" smtClean="0"/>
              <a:t> </a:t>
            </a:r>
            <a:r>
              <a:rPr lang="uk-UA" sz="2400" dirty="0" smtClean="0"/>
              <a:t>вираженою</a:t>
            </a:r>
            <a:r>
              <a:rPr lang="ru-RU" sz="2400" dirty="0" smtClean="0"/>
              <a:t> </a:t>
            </a:r>
            <a:r>
              <a:rPr lang="uk-UA" sz="2400" dirty="0" smtClean="0"/>
              <a:t>талією</a:t>
            </a:r>
            <a:r>
              <a:rPr lang="ru-RU" sz="2400" dirty="0" smtClean="0"/>
              <a:t>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000" dirty="0" smtClean="0"/>
              <a:t>P.S. </a:t>
            </a:r>
            <a:r>
              <a:rPr lang="ru-RU" sz="2000" dirty="0" smtClean="0"/>
              <a:t>При </a:t>
            </a:r>
            <a:r>
              <a:rPr lang="uk-UA" sz="2000" dirty="0" smtClean="0"/>
              <a:t>виборі предметів гардеробу необхідно приховувати ноги і акцентувати увагу на верхній частині тулуба. Варто відмовитися від суконь прямого крою та не забувати про ремінці для підкреслення талії.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9003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Образотворче мистецтво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7 клас, урок 24</a:t>
            </a:r>
          </a:p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r>
              <a:rPr lang="uk-UA" dirty="0"/>
              <a:t> </a:t>
            </a:r>
            <a:r>
              <a:rPr lang="uk-UA" dirty="0" smtClean="0"/>
              <a:t>         </a:t>
            </a:r>
            <a:r>
              <a:rPr lang="uk-UA" dirty="0" smtClean="0">
                <a:solidFill>
                  <a:schemeClr val="tx1"/>
                </a:solidFill>
              </a:rPr>
              <a:t>За підручником Рубля Т.Є., Рубля І.А.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-171399"/>
            <a:ext cx="7344815" cy="36893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379" y="3517971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Фігура типу «яблуко». Жінки з фігурою даного типу зазвичай мають округлу форму плечей, не дуже пишні стегна, стрункі ноги, погано виражену талію, найчастіше — ширші лінії стегон і плечей.</a:t>
            </a:r>
          </a:p>
          <a:p>
            <a:endParaRPr lang="ru-RU" dirty="0"/>
          </a:p>
          <a:p>
            <a:endParaRPr lang="ru-RU" dirty="0"/>
          </a:p>
          <a:p>
            <a:r>
              <a:rPr lang="en-GB" sz="2000" dirty="0" smtClean="0"/>
              <a:t>P.S. </a:t>
            </a:r>
            <a:r>
              <a:rPr lang="uk-UA" sz="2000" dirty="0" smtClean="0"/>
              <a:t>Найбільш виграшним варіантом буде так звана сукня-футляр: простий, прямий покрій. Сукні доцільно добирати однотонні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49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0" y="0"/>
            <a:ext cx="7392959" cy="3429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861048"/>
            <a:ext cx="8064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Фігура типу «Х». Цей тип фігури вважається найбільш пропорційним. Жінки з фігурою такого типу мають рівну ширину плечей і стегон, чітко позначену лінію талії та грудей.</a:t>
            </a:r>
          </a:p>
          <a:p>
            <a:endParaRPr lang="uk-UA" dirty="0" smtClean="0"/>
          </a:p>
          <a:p>
            <a:r>
              <a:rPr lang="en-GB" sz="2000" dirty="0" smtClean="0"/>
              <a:t>N.B. </a:t>
            </a:r>
            <a:r>
              <a:rPr lang="uk-UA" sz="2000" dirty="0" smtClean="0"/>
              <a:t>Одяг добирати краще такий, що підкреслюватиме талію і демонструватиме плавні вигини тіла.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98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18864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Виконуймо вправи: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dirty="0" smtClean="0">
                <a:solidFill>
                  <a:schemeClr val="bg2">
                    <a:lumMod val="50000"/>
                  </a:schemeClr>
                </a:solidFill>
              </a:rPr>
              <a:t>2. Використовуємо вибраний силует для створення замальовок одягу з народними мотивами.</a:t>
            </a:r>
          </a:p>
          <a:p>
            <a:pPr algn="ctr"/>
            <a:endParaRPr lang="uk-UA" sz="25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8" y="2564904"/>
            <a:ext cx="1655479" cy="2152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15" y="2536120"/>
            <a:ext cx="1628161" cy="2306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4677682"/>
            <a:ext cx="2754920" cy="1833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66386"/>
            <a:ext cx="1741479" cy="1904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92" y="2564904"/>
            <a:ext cx="1282446" cy="19768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92" y="4717027"/>
            <a:ext cx="1933522" cy="16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2081212"/>
            <a:ext cx="1847850" cy="2695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0356"/>
            <a:ext cx="2919088" cy="45506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27409"/>
            <a:ext cx="3528392" cy="5292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51" y="799862"/>
            <a:ext cx="3249185" cy="5547682"/>
          </a:xfrm>
          <a:prstGeom prst="rect">
            <a:avLst/>
          </a:prstGeom>
          <a:ln w="1143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5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08912" cy="1143000"/>
          </a:xfrm>
        </p:spPr>
        <p:txBody>
          <a:bodyPr/>
          <a:lstStyle/>
          <a:p>
            <a:pPr algn="ctr"/>
            <a:r>
              <a:rPr lang="uk-UA" dirty="0" smtClean="0"/>
              <a:t>Використані матеріали: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967335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https://mozok.click/1873-stil-v-odyaz-vrahuvannya-osoblivostey-fguri-dlya-viboru-vlasnogo-stilyu.html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4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1143000"/>
          </a:xfrm>
        </p:spPr>
        <p:txBody>
          <a:bodyPr/>
          <a:lstStyle/>
          <a:p>
            <a:r>
              <a:rPr lang="uk-UA" b="1" dirty="0" smtClean="0"/>
              <a:t>Творці моди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060848"/>
            <a:ext cx="6624736" cy="3508977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сьогодні – це великий творчий колектив:        модельєри (дизайнери), конструктори, технологи і кравці.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Дизайнер</a:t>
            </a:r>
            <a:r>
              <a:rPr lang="uk-UA" dirty="0" smtClean="0">
                <a:solidFill>
                  <a:schemeClr val="tx1"/>
                </a:solidFill>
              </a:rPr>
              <a:t> створює ескіз моделі,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який надходить до </a:t>
            </a:r>
            <a:r>
              <a:rPr lang="uk-UA" b="1" dirty="0" smtClean="0">
                <a:solidFill>
                  <a:schemeClr val="tx1"/>
                </a:solidFill>
              </a:rPr>
              <a:t>конструктора, </a:t>
            </a:r>
            <a:r>
              <a:rPr lang="uk-UA" dirty="0" smtClean="0">
                <a:solidFill>
                  <a:schemeClr val="tx1"/>
                </a:solidFill>
              </a:rPr>
              <a:t>що робить викройку.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Технолог</a:t>
            </a:r>
            <a:r>
              <a:rPr lang="uk-UA" dirty="0" smtClean="0">
                <a:solidFill>
                  <a:schemeClr val="tx1"/>
                </a:solidFill>
              </a:rPr>
              <a:t> розробляє план пошиття.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Кравець</a:t>
            </a:r>
            <a:r>
              <a:rPr lang="uk-UA" dirty="0" smtClean="0">
                <a:solidFill>
                  <a:schemeClr val="tx1"/>
                </a:solidFill>
              </a:rPr>
              <a:t> втілює модель одягу в життя.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1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Сучасні</a:t>
            </a:r>
            <a:br>
              <a:rPr lang="uk-UA" b="1" dirty="0" smtClean="0"/>
            </a:br>
            <a:r>
              <a:rPr lang="uk-UA" b="1" dirty="0"/>
              <a:t>у</a:t>
            </a:r>
            <a:r>
              <a:rPr lang="uk-UA" b="1" dirty="0" smtClean="0"/>
              <a:t>країнські дизайнери, </a:t>
            </a:r>
            <a:endParaRPr lang="uk-UA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267200"/>
            <a:ext cx="8136903" cy="152041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одяг яких носять і за кордоном</a:t>
            </a:r>
            <a:endParaRPr lang="uk-U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00984" cy="146304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Андре Тан</a:t>
            </a:r>
            <a:endParaRPr lang="ru-RU" sz="40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19289"/>
          <a:stretch>
            <a:fillRect/>
          </a:stretch>
        </p:blipFill>
        <p:spPr>
          <a:xfrm>
            <a:off x="539552" y="1124744"/>
            <a:ext cx="3312368" cy="5391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2132856"/>
            <a:ext cx="3300573" cy="1519561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створив особливий стиль </a:t>
            </a:r>
            <a:r>
              <a:rPr lang="uk-UA" sz="2400" dirty="0" err="1" smtClean="0">
                <a:solidFill>
                  <a:schemeClr val="tx1"/>
                </a:solidFill>
              </a:rPr>
              <a:t>Smart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Couture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00984" cy="146304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Оксана </a:t>
            </a:r>
            <a:r>
              <a:rPr lang="uk-UA" sz="4000" b="1" dirty="0" smtClean="0"/>
              <a:t>Караванська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065169" cy="45185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2132856"/>
            <a:ext cx="3300573" cy="1519561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серед дизайнерів вважається гуру моди. 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00984" cy="146304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Оксана          Муха </a:t>
            </a:r>
            <a:endParaRPr lang="ru-RU" sz="40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1" r="25431"/>
          <a:stretch>
            <a:fillRect/>
          </a:stretch>
        </p:blipFill>
        <p:spPr>
          <a:xfrm>
            <a:off x="755576" y="476672"/>
            <a:ext cx="2880320" cy="468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2132856"/>
            <a:ext cx="3300573" cy="1519561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стала </a:t>
            </a:r>
            <a:r>
              <a:rPr lang="uk-UA" sz="2400" dirty="0">
                <a:solidFill>
                  <a:schemeClr val="tx1"/>
                </a:solidFill>
              </a:rPr>
              <a:t>відомою завдяки своїм весільним сукням. </a:t>
            </a:r>
          </a:p>
        </p:txBody>
      </p:sp>
    </p:spTree>
    <p:extLst>
      <p:ext uri="{BB962C8B-B14F-4D97-AF65-F5344CB8AC3E}">
        <p14:creationId xmlns:p14="http://schemas.microsoft.com/office/powerpoint/2010/main" val="4324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00984" cy="146304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Віктор Анісімов − </a:t>
            </a:r>
            <a:endParaRPr lang="uk-UA" sz="40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3904"/>
          <a:stretch>
            <a:fillRect/>
          </a:stretch>
        </p:blipFill>
        <p:spPr>
          <a:xfrm>
            <a:off x="683568" y="332656"/>
            <a:ext cx="3359623" cy="54681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32856"/>
            <a:ext cx="3888432" cy="1519561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колишній військовий − робить </a:t>
            </a:r>
            <a:r>
              <a:rPr lang="uk-UA" sz="2400" dirty="0">
                <a:solidFill>
                  <a:schemeClr val="tx1"/>
                </a:solidFill>
              </a:rPr>
              <a:t>акцент на </a:t>
            </a:r>
            <a:endParaRPr lang="uk-UA" sz="2400" dirty="0" smtClean="0">
              <a:solidFill>
                <a:schemeClr val="tx1"/>
              </a:solidFill>
            </a:endParaRPr>
          </a:p>
          <a:p>
            <a:r>
              <a:rPr lang="uk-UA" sz="2400" dirty="0" smtClean="0">
                <a:solidFill>
                  <a:schemeClr val="tx1"/>
                </a:solidFill>
              </a:rPr>
              <a:t>речі-</a:t>
            </a:r>
            <a:r>
              <a:rPr lang="uk-UA" sz="2400" dirty="0" err="1" smtClean="0">
                <a:solidFill>
                  <a:schemeClr val="tx1"/>
                </a:solidFill>
              </a:rPr>
              <a:t>трансформери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та </a:t>
            </a:r>
            <a:r>
              <a:rPr lang="uk-UA" sz="2400" dirty="0" err="1">
                <a:solidFill>
                  <a:schemeClr val="tx1"/>
                </a:solidFill>
              </a:rPr>
              <a:t>мілітарі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00984" cy="146304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Вікторія </a:t>
            </a:r>
            <a:r>
              <a:rPr lang="uk-UA" sz="4000" b="1" dirty="0" err="1" smtClean="0"/>
              <a:t>Гресь</a:t>
            </a:r>
            <a:endParaRPr lang="ru-RU" sz="40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6127"/>
          <a:stretch>
            <a:fillRect/>
          </a:stretch>
        </p:blipFill>
        <p:spPr>
          <a:xfrm>
            <a:off x="683568" y="476672"/>
            <a:ext cx="3359623" cy="54681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32856"/>
            <a:ext cx="3672408" cy="1519561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відчуває сучасні тенденції </a:t>
            </a:r>
            <a:r>
              <a:rPr lang="uk-UA" sz="2400" dirty="0">
                <a:solidFill>
                  <a:schemeClr val="tx1"/>
                </a:solidFill>
              </a:rPr>
              <a:t>моди і </a:t>
            </a:r>
            <a:r>
              <a:rPr lang="uk-UA" sz="2400" dirty="0" smtClean="0">
                <a:solidFill>
                  <a:schemeClr val="tx1"/>
                </a:solidFill>
              </a:rPr>
              <a:t> поєднує їх </a:t>
            </a:r>
            <a:r>
              <a:rPr lang="uk-UA" sz="2400" dirty="0">
                <a:solidFill>
                  <a:schemeClr val="tx1"/>
                </a:solidFill>
              </a:rPr>
              <a:t>з різними історичними </a:t>
            </a:r>
            <a:r>
              <a:rPr lang="uk-UA" sz="2400" dirty="0" smtClean="0">
                <a:solidFill>
                  <a:schemeClr val="tx1"/>
                </a:solidFill>
              </a:rPr>
              <a:t>епохами: створює </a:t>
            </a:r>
            <a:r>
              <a:rPr lang="uk-UA" sz="2400" dirty="0">
                <a:solidFill>
                  <a:schemeClr val="tx1"/>
                </a:solidFill>
              </a:rPr>
              <a:t>єдине ціле із старовинного мережива, вишивки </a:t>
            </a:r>
            <a:r>
              <a:rPr lang="uk-UA" sz="2400" dirty="0" smtClean="0">
                <a:solidFill>
                  <a:schemeClr val="tx1"/>
                </a:solidFill>
              </a:rPr>
              <a:t>та сучасних тканин.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324</TotalTime>
  <Words>687</Words>
  <Application>Microsoft Office PowerPoint</Application>
  <PresentationFormat>Экран (4:3)</PresentationFormat>
  <Paragraphs>75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Остин</vt:lpstr>
      <vt:lpstr>Сучасний дизайн</vt:lpstr>
      <vt:lpstr>Образотворче мистецтво</vt:lpstr>
      <vt:lpstr>Творці моди</vt:lpstr>
      <vt:lpstr>Сучасні українські дизайнери, </vt:lpstr>
      <vt:lpstr>Андре Тан</vt:lpstr>
      <vt:lpstr>Оксана Караванська </vt:lpstr>
      <vt:lpstr>Оксана          Муха </vt:lpstr>
      <vt:lpstr>Віктор Анісімов − </vt:lpstr>
      <vt:lpstr>Вікторія Гресь</vt:lpstr>
      <vt:lpstr>Презентация PowerPoint</vt:lpstr>
      <vt:lpstr>Презентация PowerPoint</vt:lpstr>
      <vt:lpstr>Англійське слово «імідж»                           означає «образ»</vt:lpstr>
      <vt:lpstr>Презентация PowerPoint</vt:lpstr>
      <vt:lpstr>Презентация PowerPoint</vt:lpstr>
      <vt:lpstr>Виконуймо вправи: 1. Створення виразного силуету одягу  </vt:lpstr>
      <vt:lpstr>Тип фігури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Виконуймо вправи:</vt:lpstr>
      <vt:lpstr>Презентация PowerPoint</vt:lpstr>
      <vt:lpstr>Використані матеріали: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Сучасний дизайн</dc:title>
  <dc:creator>topik</dc:creator>
  <cp:lastModifiedBy>topik</cp:lastModifiedBy>
  <cp:revision>27</cp:revision>
  <dcterms:created xsi:type="dcterms:W3CDTF">2019-02-27T10:03:44Z</dcterms:created>
  <dcterms:modified xsi:type="dcterms:W3CDTF">2019-02-27T17:56:32Z</dcterms:modified>
</cp:coreProperties>
</file>