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8" r:id="rId3"/>
    <p:sldId id="259" r:id="rId4"/>
    <p:sldId id="261" r:id="rId5"/>
    <p:sldId id="260" r:id="rId6"/>
    <p:sldId id="270" r:id="rId7"/>
    <p:sldId id="262" r:id="rId8"/>
    <p:sldId id="263" r:id="rId9"/>
    <p:sldId id="264" r:id="rId10"/>
    <p:sldId id="276" r:id="rId11"/>
    <p:sldId id="257" r:id="rId12"/>
    <p:sldId id="266" r:id="rId13"/>
    <p:sldId id="27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8" autoAdjust="0"/>
  </p:normalViewPr>
  <p:slideViewPr>
    <p:cSldViewPr>
      <p:cViewPr varScale="1">
        <p:scale>
          <a:sx n="91" d="100"/>
          <a:sy n="91" d="100"/>
        </p:scale>
        <p:origin x="5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D16C5F4-E49E-462F-9FCE-41112025ACED}" type="datetimeFigureOut">
              <a:rPr lang="ru-RU" smtClean="0"/>
              <a:t>17.11.2019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16C5F4-E49E-462F-9FCE-41112025ACED}" type="datetimeFigureOut">
              <a:rPr lang="ru-RU" smtClean="0"/>
              <a:t>17.11.2019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16C5F4-E49E-462F-9FCE-41112025ACED}" type="datetimeFigureOut">
              <a:rPr lang="ru-RU" smtClean="0"/>
              <a:t>17.11.2019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16C5F4-E49E-462F-9FCE-41112025ACED}" type="datetimeFigureOut">
              <a:rPr lang="ru-RU" smtClean="0"/>
              <a:t>17.11.2019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D16C5F4-E49E-462F-9FCE-41112025ACED}" type="datetimeFigureOut">
              <a:rPr lang="ru-RU" smtClean="0"/>
              <a:t>17.11.2019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D16C5F4-E49E-462F-9FCE-41112025ACED}" type="datetimeFigureOut">
              <a:rPr lang="ru-RU" smtClean="0"/>
              <a:t>17.11.2019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D16C5F4-E49E-462F-9FCE-41112025ACED}" type="datetimeFigureOut">
              <a:rPr lang="ru-RU" smtClean="0"/>
              <a:t>17.11.2019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D16C5F4-E49E-462F-9FCE-41112025ACED}" type="datetimeFigureOut">
              <a:rPr lang="ru-RU" smtClean="0"/>
              <a:t>17.11.2019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D16C5F4-E49E-462F-9FCE-41112025ACED}" type="datetimeFigureOut">
              <a:rPr lang="ru-RU" smtClean="0"/>
              <a:t>17.11.2019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D16C5F4-E49E-462F-9FCE-41112025ACED}" type="datetimeFigureOut">
              <a:rPr lang="ru-RU" smtClean="0"/>
              <a:t>17.11.2019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D16C5F4-E49E-462F-9FCE-41112025ACED}" type="datetimeFigureOut">
              <a:rPr lang="ru-RU" smtClean="0"/>
              <a:t>17.11.2019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E9B905-10C8-46B1-AA10-C6D7BF5ACC0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6C5F4-E49E-462F-9FCE-41112025ACED}" type="datetimeFigureOut">
              <a:rPr lang="ru-RU" smtClean="0"/>
              <a:t>17.11.2019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9B905-10C8-46B1-AA10-C6D7BF5ACC0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642918"/>
            <a:ext cx="7772400" cy="2957532"/>
          </a:xfrm>
        </p:spPr>
        <p:txBody>
          <a:bodyPr>
            <a:normAutofit fontScale="90000"/>
          </a:bodyPr>
          <a:lstStyle/>
          <a:p>
            <a:r>
              <a:rPr lang="en-US" b="1" dirty="0" smtClean="0"/>
              <a:t/>
            </a:r>
            <a:br>
              <a:rPr lang="en-US" b="1" dirty="0" smtClean="0"/>
            </a:br>
            <a:r>
              <a:rPr lang="en-US" b="1" dirty="0" smtClean="0">
                <a:solidFill>
                  <a:srgbClr val="C00000"/>
                </a:solidFill>
              </a:rPr>
              <a:t>Political systems of Ukraine, </a:t>
            </a:r>
            <a:br>
              <a:rPr lang="en-US" b="1" dirty="0" smtClean="0">
                <a:solidFill>
                  <a:srgbClr val="C00000"/>
                </a:solidFill>
              </a:rPr>
            </a:br>
            <a:r>
              <a:rPr lang="en-US" b="1" dirty="0" smtClean="0">
                <a:solidFill>
                  <a:srgbClr val="C00000"/>
                </a:solidFill>
              </a:rPr>
              <a:t>the United Kingdom of Great Britain and Northern Ireland , </a:t>
            </a:r>
            <a:br>
              <a:rPr lang="en-US" b="1" dirty="0" smtClean="0">
                <a:solidFill>
                  <a:srgbClr val="C00000"/>
                </a:solidFill>
              </a:rPr>
            </a:br>
            <a:r>
              <a:rPr lang="en-US" b="1" dirty="0" smtClean="0">
                <a:solidFill>
                  <a:srgbClr val="C00000"/>
                </a:solidFill>
              </a:rPr>
              <a:t>the United States of America</a:t>
            </a:r>
            <a:r>
              <a:rPr lang="ru-RU" dirty="0">
                <a:solidFill>
                  <a:srgbClr val="C00000"/>
                </a:solidFill>
              </a:rPr>
              <a:t/>
            </a:r>
            <a:br>
              <a:rPr lang="ru-RU" dirty="0">
                <a:solidFill>
                  <a:srgbClr val="C00000"/>
                </a:solidFill>
              </a:rPr>
            </a:br>
            <a:endParaRPr lang="ru-RU" dirty="0">
              <a:solidFill>
                <a:srgbClr val="C00000"/>
              </a:solidFill>
            </a:endParaRPr>
          </a:p>
        </p:txBody>
      </p:sp>
      <p:pic>
        <p:nvPicPr>
          <p:cNvPr id="23555" name="Picture 3" descr="C:\Documents and Settings\Администратор\Мои документы\Downloads\images (7).jpg"/>
          <p:cNvPicPr>
            <a:picLocks noChangeAspect="1" noChangeArrowheads="1"/>
          </p:cNvPicPr>
          <p:nvPr/>
        </p:nvPicPr>
        <p:blipFill>
          <a:blip r:embed="rId2"/>
          <a:srcRect/>
          <a:stretch>
            <a:fillRect/>
          </a:stretch>
        </p:blipFill>
        <p:spPr bwMode="auto">
          <a:xfrm>
            <a:off x="714348" y="4237492"/>
            <a:ext cx="2286016" cy="1534668"/>
          </a:xfrm>
          <a:prstGeom prst="rect">
            <a:avLst/>
          </a:prstGeom>
          <a:noFill/>
        </p:spPr>
      </p:pic>
      <p:pic>
        <p:nvPicPr>
          <p:cNvPr id="23556" name="Picture 4" descr="C:\Documents and Settings\Администратор\Мои документы\Downloads\images (8).jpg"/>
          <p:cNvPicPr>
            <a:picLocks noChangeAspect="1" noChangeArrowheads="1"/>
          </p:cNvPicPr>
          <p:nvPr/>
        </p:nvPicPr>
        <p:blipFill>
          <a:blip r:embed="rId3"/>
          <a:srcRect/>
          <a:stretch>
            <a:fillRect/>
          </a:stretch>
        </p:blipFill>
        <p:spPr bwMode="auto">
          <a:xfrm>
            <a:off x="6429388" y="4214818"/>
            <a:ext cx="2214578" cy="1499635"/>
          </a:xfrm>
          <a:prstGeom prst="rect">
            <a:avLst/>
          </a:prstGeom>
          <a:noFill/>
        </p:spPr>
      </p:pic>
      <p:pic>
        <p:nvPicPr>
          <p:cNvPr id="23559" name="Picture 7" descr="C:\Documents and Settings\Администратор\Мои документы\Downloads\images (11).jpg"/>
          <p:cNvPicPr>
            <a:picLocks noChangeAspect="1" noChangeArrowheads="1"/>
          </p:cNvPicPr>
          <p:nvPr/>
        </p:nvPicPr>
        <p:blipFill>
          <a:blip r:embed="rId4"/>
          <a:srcRect/>
          <a:stretch>
            <a:fillRect/>
          </a:stretch>
        </p:blipFill>
        <p:spPr bwMode="auto">
          <a:xfrm>
            <a:off x="3500430" y="4214818"/>
            <a:ext cx="2143140" cy="142876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5072074"/>
            <a:ext cx="5486400" cy="1214446"/>
          </a:xfrm>
        </p:spPr>
        <p:txBody>
          <a:bodyPr>
            <a:normAutofit/>
          </a:bodyPr>
          <a:lstStyle/>
          <a:p>
            <a:pPr lvl="0"/>
            <a:r>
              <a:rPr lang="en-US" dirty="0">
                <a:solidFill>
                  <a:srgbClr val="191919"/>
                </a:solidFill>
                <a:latin typeface="Georgia" pitchFamily="18" charset="0"/>
                <a:ea typeface="Times New Roman" pitchFamily="18" charset="0"/>
                <a:cs typeface="Times New Roman" pitchFamily="18" charset="0"/>
              </a:rPr>
              <a:t>Fill the missing information correctly in the chart: </a:t>
            </a:r>
            <a:r>
              <a:rPr kumimoji="0" lang="en-US" sz="4400" b="0" i="0" u="none" strike="noStrike" cap="none" normalizeH="0" baseline="0" dirty="0" smtClean="0">
                <a:ln>
                  <a:noFill/>
                </a:ln>
                <a:solidFill>
                  <a:schemeClr val="tx1"/>
                </a:solidFill>
                <a:effectLst/>
                <a:latin typeface="Arial" pitchFamily="34" charset="0"/>
              </a:rPr>
              <a:t/>
            </a:r>
            <a:br>
              <a:rPr kumimoji="0" lang="en-US" sz="4400" b="0" i="0" u="none" strike="noStrike" cap="none" normalizeH="0" baseline="0" dirty="0" smtClean="0">
                <a:ln>
                  <a:noFill/>
                </a:ln>
                <a:solidFill>
                  <a:schemeClr val="tx1"/>
                </a:solidFill>
                <a:effectLst/>
                <a:latin typeface="Arial" pitchFamily="34" charset="0"/>
              </a:rPr>
            </a:br>
            <a:endParaRPr lang="ru-RU" dirty="0"/>
          </a:p>
        </p:txBody>
      </p:sp>
      <p:graphicFrame>
        <p:nvGraphicFramePr>
          <p:cNvPr id="5" name="Рисунок 4"/>
          <p:cNvGraphicFramePr>
            <a:graphicFrameLocks noGrp="1"/>
          </p:cNvGraphicFramePr>
          <p:nvPr>
            <p:ph type="pic" idx="1"/>
          </p:nvPr>
        </p:nvGraphicFramePr>
        <p:xfrm>
          <a:off x="785786" y="571480"/>
          <a:ext cx="7500989" cy="4429156"/>
        </p:xfrm>
        <a:graphic>
          <a:graphicData uri="http://schemas.openxmlformats.org/drawingml/2006/table">
            <a:tbl>
              <a:tblPr/>
              <a:tblGrid>
                <a:gridCol w="1667459"/>
                <a:gridCol w="2187023"/>
                <a:gridCol w="1875431"/>
                <a:gridCol w="1771076"/>
              </a:tblGrid>
              <a:tr h="913201">
                <a:tc>
                  <a:txBody>
                    <a:bodyPr/>
                    <a:lstStyle/>
                    <a:p>
                      <a:pPr>
                        <a:lnSpc>
                          <a:spcPct val="150000"/>
                        </a:lnSpc>
                        <a:spcAft>
                          <a:spcPts val="0"/>
                        </a:spcAft>
                      </a:pPr>
                      <a:r>
                        <a:rPr lang="en-US" sz="1000" b="1" dirty="0">
                          <a:latin typeface="Times New Roman"/>
                          <a:ea typeface="Times New Roman"/>
                          <a:cs typeface="Times New Roman"/>
                        </a:rPr>
                        <a:t>The parts of the political systems</a:t>
                      </a:r>
                      <a:endParaRPr lang="ru-RU" sz="900" dirty="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900" dirty="0">
                        <a:latin typeface="Calibri"/>
                        <a:ea typeface="Calibri"/>
                        <a:cs typeface="Times New Roman"/>
                      </a:endParaRPr>
                    </a:p>
                    <a:p>
                      <a:pPr>
                        <a:lnSpc>
                          <a:spcPct val="150000"/>
                        </a:lnSpc>
                        <a:spcAft>
                          <a:spcPts val="0"/>
                        </a:spcAft>
                      </a:pPr>
                      <a:r>
                        <a:rPr lang="uk-UA" sz="1000" b="1" dirty="0">
                          <a:latin typeface="Times New Roman"/>
                          <a:ea typeface="Times New Roman"/>
                          <a:cs typeface="Times New Roman"/>
                        </a:rPr>
                        <a:t> </a:t>
                      </a:r>
                      <a:r>
                        <a:rPr lang="en-US" sz="1000" b="1" dirty="0">
                          <a:latin typeface="Times New Roman"/>
                          <a:ea typeface="Times New Roman"/>
                          <a:cs typeface="Times New Roman"/>
                        </a:rPr>
                        <a:t>the United Kingdom</a:t>
                      </a:r>
                      <a:endParaRPr lang="ru-RU" sz="900" dirty="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900">
                        <a:latin typeface="Calibri"/>
                        <a:ea typeface="Calibri"/>
                        <a:cs typeface="Times New Roman"/>
                      </a:endParaRPr>
                    </a:p>
                    <a:p>
                      <a:pPr>
                        <a:lnSpc>
                          <a:spcPct val="150000"/>
                        </a:lnSpc>
                        <a:spcAft>
                          <a:spcPts val="0"/>
                        </a:spcAft>
                      </a:pPr>
                      <a:r>
                        <a:rPr lang="uk-UA" sz="1000" b="1">
                          <a:latin typeface="Times New Roman"/>
                          <a:ea typeface="Times New Roman"/>
                          <a:cs typeface="Times New Roman"/>
                        </a:rPr>
                        <a:t>       </a:t>
                      </a:r>
                      <a:r>
                        <a:rPr lang="en-US" sz="1000" b="1">
                          <a:latin typeface="Times New Roman"/>
                          <a:ea typeface="Times New Roman"/>
                          <a:cs typeface="Times New Roman"/>
                        </a:rPr>
                        <a:t>the USA</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900">
                        <a:latin typeface="Calibri"/>
                        <a:ea typeface="Calibri"/>
                        <a:cs typeface="Times New Roman"/>
                      </a:endParaRPr>
                    </a:p>
                    <a:p>
                      <a:pPr>
                        <a:lnSpc>
                          <a:spcPct val="150000"/>
                        </a:lnSpc>
                        <a:spcAft>
                          <a:spcPts val="0"/>
                        </a:spcAft>
                      </a:pPr>
                      <a:r>
                        <a:rPr lang="uk-UA" sz="1000" b="1">
                          <a:latin typeface="Times New Roman"/>
                          <a:ea typeface="Times New Roman"/>
                          <a:cs typeface="Times New Roman"/>
                        </a:rPr>
                        <a:t>        </a:t>
                      </a:r>
                      <a:r>
                        <a:rPr lang="en-US" sz="1000" b="1">
                          <a:latin typeface="Times New Roman"/>
                          <a:ea typeface="Times New Roman"/>
                          <a:cs typeface="Times New Roman"/>
                        </a:rPr>
                        <a:t>Ukraine</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161">
                <a:tc>
                  <a:txBody>
                    <a:bodyPr/>
                    <a:lstStyle/>
                    <a:p>
                      <a:pPr>
                        <a:lnSpc>
                          <a:spcPct val="150000"/>
                        </a:lnSpc>
                        <a:spcAft>
                          <a:spcPts val="0"/>
                        </a:spcAft>
                      </a:pPr>
                      <a:r>
                        <a:rPr lang="en-US" sz="1000" b="1" i="1">
                          <a:latin typeface="Times New Roman"/>
                          <a:ea typeface="Times New Roman"/>
                          <a:cs typeface="Times New Roman"/>
                        </a:rPr>
                        <a:t>Head of state</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a:latin typeface="Times New Roman"/>
                          <a:ea typeface="Times New Roman"/>
                          <a:cs typeface="Times New Roman"/>
                        </a:rPr>
                        <a:t>The Queen\ King</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a:latin typeface="Times New Roman"/>
                          <a:ea typeface="Times New Roman"/>
                          <a:cs typeface="Times New Roman"/>
                        </a:rPr>
                        <a:t>The President</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900">
                        <a:latin typeface="Calibri"/>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2501">
                <a:tc>
                  <a:txBody>
                    <a:bodyPr/>
                    <a:lstStyle/>
                    <a:p>
                      <a:pPr>
                        <a:lnSpc>
                          <a:spcPct val="150000"/>
                        </a:lnSpc>
                        <a:spcAft>
                          <a:spcPts val="0"/>
                        </a:spcAft>
                      </a:pPr>
                      <a:r>
                        <a:rPr lang="en-US" sz="1000" b="1" i="1">
                          <a:latin typeface="Times New Roman"/>
                          <a:ea typeface="Times New Roman"/>
                          <a:cs typeface="Times New Roman"/>
                        </a:rPr>
                        <a:t>Executive branch</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900">
                        <a:latin typeface="Calibri"/>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a:latin typeface="Times New Roman"/>
                          <a:ea typeface="Times New Roman"/>
                          <a:cs typeface="Times New Roman"/>
                        </a:rPr>
                        <a:t>The President and the Cabinet</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a:latin typeface="Times New Roman"/>
                          <a:ea typeface="Times New Roman"/>
                          <a:cs typeface="Times New Roman"/>
                        </a:rPr>
                        <a:t>The President and the Cabinet of Ministers</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201">
                <a:tc>
                  <a:txBody>
                    <a:bodyPr/>
                    <a:lstStyle/>
                    <a:p>
                      <a:pPr>
                        <a:lnSpc>
                          <a:spcPct val="150000"/>
                        </a:lnSpc>
                        <a:spcAft>
                          <a:spcPts val="0"/>
                        </a:spcAft>
                      </a:pPr>
                      <a:r>
                        <a:rPr lang="en-US" sz="1000" b="1" i="1">
                          <a:latin typeface="Times New Roman"/>
                          <a:ea typeface="Times New Roman"/>
                          <a:cs typeface="Times New Roman"/>
                        </a:rPr>
                        <a:t>Parts of the Executive branch</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a:latin typeface="Times New Roman"/>
                          <a:ea typeface="Times New Roman"/>
                          <a:cs typeface="Times New Roman"/>
                        </a:rPr>
                        <a:t>The Cabinet; Non – Cabinet Ministers</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900">
                        <a:latin typeface="Calibri"/>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a:latin typeface="Times New Roman"/>
                          <a:ea typeface="Times New Roman"/>
                          <a:cs typeface="Times New Roman"/>
                        </a:rPr>
                        <a:t>The President and the Cabinet of Ministers</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161">
                <a:tc>
                  <a:txBody>
                    <a:bodyPr/>
                    <a:lstStyle/>
                    <a:p>
                      <a:pPr>
                        <a:lnSpc>
                          <a:spcPct val="150000"/>
                        </a:lnSpc>
                        <a:spcAft>
                          <a:spcPts val="0"/>
                        </a:spcAft>
                      </a:pPr>
                      <a:r>
                        <a:rPr lang="en-US" sz="1000" b="1" i="1">
                          <a:latin typeface="Times New Roman"/>
                          <a:ea typeface="Times New Roman"/>
                          <a:cs typeface="Times New Roman"/>
                        </a:rPr>
                        <a:t>Legislative branch</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900" dirty="0">
                        <a:latin typeface="Calibri"/>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a:latin typeface="Times New Roman"/>
                          <a:ea typeface="Times New Roman"/>
                          <a:cs typeface="Times New Roman"/>
                        </a:rPr>
                        <a:t>The Congress</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900">
                        <a:latin typeface="Calibri"/>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931">
                <a:tc>
                  <a:txBody>
                    <a:bodyPr/>
                    <a:lstStyle/>
                    <a:p>
                      <a:pPr>
                        <a:lnSpc>
                          <a:spcPct val="150000"/>
                        </a:lnSpc>
                        <a:spcAft>
                          <a:spcPts val="0"/>
                        </a:spcAft>
                      </a:pPr>
                      <a:r>
                        <a:rPr lang="en-US" sz="1000" b="1" i="1">
                          <a:latin typeface="Times New Roman"/>
                          <a:ea typeface="Times New Roman"/>
                          <a:cs typeface="Times New Roman"/>
                        </a:rPr>
                        <a:t>Parts of the Legislative branch</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a:latin typeface="Times New Roman"/>
                          <a:ea typeface="Times New Roman"/>
                          <a:cs typeface="Times New Roman"/>
                        </a:rPr>
                        <a:t>The House of Commons; the House of Lords</a:t>
                      </a:r>
                      <a:endParaRPr lang="ru-RU" sz="90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ru-RU" sz="900">
                        <a:latin typeface="Calibri"/>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dirty="0">
                          <a:latin typeface="Times New Roman"/>
                          <a:ea typeface="Times New Roman"/>
                          <a:cs typeface="Times New Roman"/>
                        </a:rPr>
                        <a:t>Deputies</a:t>
                      </a:r>
                      <a:endParaRPr lang="ru-RU" sz="900" dirty="0">
                        <a:latin typeface="Calibri"/>
                        <a:ea typeface="Calibri"/>
                        <a:cs typeface="Times New Roman"/>
                      </a:endParaRPr>
                    </a:p>
                  </a:txBody>
                  <a:tcPr marL="58051" marR="58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5072074"/>
            <a:ext cx="5486400" cy="785818"/>
          </a:xfrm>
        </p:spPr>
        <p:txBody>
          <a:bodyPr>
            <a:normAutofit/>
          </a:bodyPr>
          <a:lstStyle/>
          <a:p>
            <a:pPr algn="ctr"/>
            <a:r>
              <a:rPr lang="en-US" sz="3600" dirty="0" smtClean="0">
                <a:solidFill>
                  <a:srgbClr val="C00000"/>
                </a:solidFill>
              </a:rPr>
              <a:t>The correct chart </a:t>
            </a:r>
            <a:endParaRPr lang="ru-RU" sz="3600" dirty="0">
              <a:solidFill>
                <a:srgbClr val="C00000"/>
              </a:solidFill>
            </a:endParaRPr>
          </a:p>
        </p:txBody>
      </p:sp>
      <p:graphicFrame>
        <p:nvGraphicFramePr>
          <p:cNvPr id="6" name="Рисунок 5"/>
          <p:cNvGraphicFramePr>
            <a:graphicFrameLocks noGrp="1"/>
          </p:cNvGraphicFramePr>
          <p:nvPr>
            <p:ph type="pic" idx="1"/>
          </p:nvPr>
        </p:nvGraphicFramePr>
        <p:xfrm>
          <a:off x="928663" y="918410"/>
          <a:ext cx="7072360" cy="4296539"/>
        </p:xfrm>
        <a:graphic>
          <a:graphicData uri="http://schemas.openxmlformats.org/drawingml/2006/table">
            <a:tbl>
              <a:tblPr/>
              <a:tblGrid>
                <a:gridCol w="1767355"/>
                <a:gridCol w="1768335"/>
                <a:gridCol w="1768335"/>
                <a:gridCol w="1768335"/>
              </a:tblGrid>
              <a:tr h="775076">
                <a:tc>
                  <a:txBody>
                    <a:bodyPr/>
                    <a:lstStyle/>
                    <a:p>
                      <a:pPr>
                        <a:lnSpc>
                          <a:spcPct val="150000"/>
                        </a:lnSpc>
                        <a:spcAft>
                          <a:spcPts val="0"/>
                        </a:spcAft>
                      </a:pPr>
                      <a:r>
                        <a:rPr lang="en-US" sz="1100" b="1" dirty="0">
                          <a:latin typeface="Times New Roman"/>
                          <a:ea typeface="Times New Roman"/>
                          <a:cs typeface="Times New Roman"/>
                        </a:rPr>
                        <a:t>The parts of the political systems</a:t>
                      </a:r>
                      <a:endParaRPr lang="ru-RU" sz="700" dirty="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700" dirty="0">
                        <a:latin typeface="Calibri"/>
                        <a:ea typeface="Calibri"/>
                        <a:cs typeface="Times New Roman"/>
                      </a:endParaRPr>
                    </a:p>
                    <a:p>
                      <a:pPr>
                        <a:lnSpc>
                          <a:spcPct val="150000"/>
                        </a:lnSpc>
                        <a:spcAft>
                          <a:spcPts val="0"/>
                        </a:spcAft>
                      </a:pPr>
                      <a:r>
                        <a:rPr lang="uk-UA" sz="1100" b="1" dirty="0">
                          <a:latin typeface="Times New Roman"/>
                          <a:ea typeface="Times New Roman"/>
                          <a:cs typeface="Times New Roman"/>
                        </a:rPr>
                        <a:t> </a:t>
                      </a:r>
                      <a:r>
                        <a:rPr lang="en-US" sz="1100" b="1" dirty="0">
                          <a:latin typeface="Times New Roman"/>
                          <a:ea typeface="Times New Roman"/>
                          <a:cs typeface="Times New Roman"/>
                        </a:rPr>
                        <a:t>the United Kingdom</a:t>
                      </a:r>
                      <a:endParaRPr lang="ru-RU" sz="700" dirty="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700">
                        <a:latin typeface="Calibri"/>
                        <a:ea typeface="Calibri"/>
                        <a:cs typeface="Times New Roman"/>
                      </a:endParaRPr>
                    </a:p>
                    <a:p>
                      <a:pPr>
                        <a:lnSpc>
                          <a:spcPct val="150000"/>
                        </a:lnSpc>
                        <a:spcAft>
                          <a:spcPts val="0"/>
                        </a:spcAft>
                      </a:pPr>
                      <a:r>
                        <a:rPr lang="uk-UA" sz="1100" b="1">
                          <a:latin typeface="Times New Roman"/>
                          <a:ea typeface="Times New Roman"/>
                          <a:cs typeface="Times New Roman"/>
                        </a:rPr>
                        <a:t>       </a:t>
                      </a:r>
                      <a:r>
                        <a:rPr lang="en-US" sz="1100" b="1">
                          <a:latin typeface="Times New Roman"/>
                          <a:ea typeface="Times New Roman"/>
                          <a:cs typeface="Times New Roman"/>
                        </a:rPr>
                        <a:t>the USA</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700">
                        <a:latin typeface="Calibri"/>
                        <a:ea typeface="Calibri"/>
                        <a:cs typeface="Times New Roman"/>
                      </a:endParaRPr>
                    </a:p>
                    <a:p>
                      <a:pPr>
                        <a:lnSpc>
                          <a:spcPct val="150000"/>
                        </a:lnSpc>
                        <a:spcAft>
                          <a:spcPts val="0"/>
                        </a:spcAft>
                      </a:pPr>
                      <a:r>
                        <a:rPr lang="uk-UA" sz="1100" b="1">
                          <a:latin typeface="Times New Roman"/>
                          <a:ea typeface="Times New Roman"/>
                          <a:cs typeface="Times New Roman"/>
                        </a:rPr>
                        <a:t>        </a:t>
                      </a:r>
                      <a:r>
                        <a:rPr lang="en-US" sz="1100" b="1">
                          <a:latin typeface="Times New Roman"/>
                          <a:ea typeface="Times New Roman"/>
                          <a:cs typeface="Times New Roman"/>
                        </a:rPr>
                        <a:t>Ukraine</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539">
                <a:tc>
                  <a:txBody>
                    <a:bodyPr/>
                    <a:lstStyle/>
                    <a:p>
                      <a:pPr>
                        <a:lnSpc>
                          <a:spcPct val="150000"/>
                        </a:lnSpc>
                        <a:spcAft>
                          <a:spcPts val="0"/>
                        </a:spcAft>
                      </a:pPr>
                      <a:r>
                        <a:rPr lang="en-US" sz="1100" b="1" i="1">
                          <a:latin typeface="Times New Roman"/>
                          <a:ea typeface="Times New Roman"/>
                          <a:cs typeface="Times New Roman"/>
                        </a:rPr>
                        <a:t>Head of state</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Queen\ King</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President</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President</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1886">
                <a:tc>
                  <a:txBody>
                    <a:bodyPr/>
                    <a:lstStyle/>
                    <a:p>
                      <a:pPr>
                        <a:lnSpc>
                          <a:spcPct val="150000"/>
                        </a:lnSpc>
                        <a:spcAft>
                          <a:spcPts val="0"/>
                        </a:spcAft>
                      </a:pPr>
                      <a:r>
                        <a:rPr lang="en-US" sz="1100" b="1" i="1">
                          <a:latin typeface="Times New Roman"/>
                          <a:ea typeface="Times New Roman"/>
                          <a:cs typeface="Times New Roman"/>
                        </a:rPr>
                        <a:t>Executive branch</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Government</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President and the Cabinet</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President and the Cabinet of Ministers</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076">
                <a:tc>
                  <a:txBody>
                    <a:bodyPr/>
                    <a:lstStyle/>
                    <a:p>
                      <a:pPr>
                        <a:lnSpc>
                          <a:spcPct val="150000"/>
                        </a:lnSpc>
                        <a:spcAft>
                          <a:spcPts val="0"/>
                        </a:spcAft>
                      </a:pPr>
                      <a:r>
                        <a:rPr lang="en-US" sz="1100" b="1" i="1">
                          <a:latin typeface="Times New Roman"/>
                          <a:ea typeface="Times New Roman"/>
                          <a:cs typeface="Times New Roman"/>
                        </a:rPr>
                        <a:t>Parts of the Executive branch</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Cabinet; Non – Cabinet Ministers</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Cabinet</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President and the Cabinet of Ministers</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539">
                <a:tc>
                  <a:txBody>
                    <a:bodyPr/>
                    <a:lstStyle/>
                    <a:p>
                      <a:pPr>
                        <a:lnSpc>
                          <a:spcPct val="150000"/>
                        </a:lnSpc>
                        <a:spcAft>
                          <a:spcPts val="0"/>
                        </a:spcAft>
                      </a:pPr>
                      <a:r>
                        <a:rPr lang="en-US" sz="1100" b="1" i="1">
                          <a:latin typeface="Times New Roman"/>
                          <a:ea typeface="Times New Roman"/>
                          <a:cs typeface="Times New Roman"/>
                        </a:rPr>
                        <a:t>Legislative branch</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Parliament</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Congress</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Verkhovna Rada</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9423">
                <a:tc>
                  <a:txBody>
                    <a:bodyPr/>
                    <a:lstStyle/>
                    <a:p>
                      <a:pPr>
                        <a:lnSpc>
                          <a:spcPct val="150000"/>
                        </a:lnSpc>
                        <a:spcAft>
                          <a:spcPts val="0"/>
                        </a:spcAft>
                      </a:pPr>
                      <a:r>
                        <a:rPr lang="en-US" sz="1100" b="1" i="1" dirty="0">
                          <a:latin typeface="Times New Roman"/>
                          <a:ea typeface="Times New Roman"/>
                          <a:cs typeface="Times New Roman"/>
                        </a:rPr>
                        <a:t>Parts of the Legislative branch</a:t>
                      </a:r>
                      <a:endParaRPr lang="ru-RU" sz="700" dirty="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House of Commons; the House of Lords</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latin typeface="Times New Roman"/>
                          <a:ea typeface="Times New Roman"/>
                          <a:cs typeface="Times New Roman"/>
                        </a:rPr>
                        <a:t>The House of Representatives;</a:t>
                      </a:r>
                      <a:endParaRPr lang="ru-RU" sz="700">
                        <a:latin typeface="Calibri"/>
                        <a:ea typeface="Calibri"/>
                        <a:cs typeface="Times New Roman"/>
                      </a:endParaRPr>
                    </a:p>
                    <a:p>
                      <a:pPr>
                        <a:lnSpc>
                          <a:spcPct val="150000"/>
                        </a:lnSpc>
                        <a:spcAft>
                          <a:spcPts val="0"/>
                        </a:spcAft>
                      </a:pPr>
                      <a:r>
                        <a:rPr lang="en-US" sz="1100">
                          <a:latin typeface="Times New Roman"/>
                          <a:ea typeface="Times New Roman"/>
                          <a:cs typeface="Times New Roman"/>
                        </a:rPr>
                        <a:t>The Senate</a:t>
                      </a:r>
                      <a:endParaRPr lang="ru-RU" sz="70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dirty="0">
                          <a:latin typeface="Times New Roman"/>
                          <a:ea typeface="Times New Roman"/>
                          <a:cs typeface="Times New Roman"/>
                        </a:rPr>
                        <a:t>Deputies</a:t>
                      </a:r>
                      <a:endParaRPr lang="ru-RU" sz="700" dirty="0">
                        <a:latin typeface="Calibri"/>
                        <a:ea typeface="Calibri"/>
                        <a:cs typeface="Times New Roman"/>
                      </a:endParaRPr>
                    </a:p>
                  </a:txBody>
                  <a:tcPr marL="41119" marR="41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Do </a:t>
            </a:r>
            <a:r>
              <a:rPr lang="en-US" b="1" dirty="0"/>
              <a:t>this exercise and revise our knowledge</a:t>
            </a:r>
            <a:endParaRPr lang="ru-RU" dirty="0"/>
          </a:p>
        </p:txBody>
      </p:sp>
      <p:sp>
        <p:nvSpPr>
          <p:cNvPr id="3" name="Содержимое 2"/>
          <p:cNvSpPr>
            <a:spLocks noGrp="1"/>
          </p:cNvSpPr>
          <p:nvPr>
            <p:ph idx="1"/>
          </p:nvPr>
        </p:nvSpPr>
        <p:spPr/>
        <p:txBody>
          <a:bodyPr>
            <a:normAutofit fontScale="92500"/>
          </a:bodyPr>
          <a:lstStyle/>
          <a:p>
            <a:r>
              <a:rPr lang="en-US" b="1" dirty="0" smtClean="0"/>
              <a:t>1. The </a:t>
            </a:r>
            <a:r>
              <a:rPr lang="en-US" b="1" dirty="0"/>
              <a:t>head of the state in the United Kingdom. </a:t>
            </a:r>
            <a:endParaRPr lang="ru-RU" dirty="0"/>
          </a:p>
          <a:p>
            <a:r>
              <a:rPr lang="en-US" b="1" dirty="0"/>
              <a:t>2. </a:t>
            </a:r>
            <a:r>
              <a:rPr lang="en-US" b="1" dirty="0" smtClean="0"/>
              <a:t>The </a:t>
            </a:r>
            <a:r>
              <a:rPr lang="en-US" b="1" dirty="0"/>
              <a:t>head of the executive branch in the USA. </a:t>
            </a:r>
            <a:endParaRPr lang="ru-RU" dirty="0"/>
          </a:p>
          <a:p>
            <a:r>
              <a:rPr lang="en-US" b="1" dirty="0"/>
              <a:t>3. </a:t>
            </a:r>
            <a:r>
              <a:rPr lang="en-US" b="1" dirty="0" smtClean="0"/>
              <a:t>The </a:t>
            </a:r>
            <a:r>
              <a:rPr lang="en-US" b="1" dirty="0"/>
              <a:t>head of government in Ukraine. </a:t>
            </a:r>
            <a:endParaRPr lang="ru-RU" dirty="0"/>
          </a:p>
          <a:p>
            <a:r>
              <a:rPr lang="en-US" b="1" dirty="0"/>
              <a:t>4.  </a:t>
            </a:r>
            <a:r>
              <a:rPr lang="en-US" b="1" dirty="0" smtClean="0"/>
              <a:t>The </a:t>
            </a:r>
            <a:r>
              <a:rPr lang="en-US" b="1" dirty="0"/>
              <a:t>executive branch in the </a:t>
            </a:r>
            <a:r>
              <a:rPr lang="en-US" b="1" dirty="0" smtClean="0"/>
              <a:t>United Kingdom</a:t>
            </a:r>
            <a:r>
              <a:rPr lang="en-US" b="1" dirty="0"/>
              <a:t>. </a:t>
            </a:r>
            <a:endParaRPr lang="ru-RU" dirty="0"/>
          </a:p>
          <a:p>
            <a:r>
              <a:rPr lang="en-US" b="1" dirty="0"/>
              <a:t>5.  </a:t>
            </a:r>
            <a:r>
              <a:rPr lang="en-US" b="1" dirty="0" smtClean="0"/>
              <a:t>The </a:t>
            </a:r>
            <a:r>
              <a:rPr lang="en-US" b="1" dirty="0"/>
              <a:t>legislative branch in the USA. </a:t>
            </a:r>
            <a:endParaRPr lang="ru-RU" dirty="0"/>
          </a:p>
          <a:p>
            <a:r>
              <a:rPr lang="en-US" b="1" dirty="0"/>
              <a:t>6.  </a:t>
            </a:r>
            <a:r>
              <a:rPr lang="en-US" b="1" dirty="0" smtClean="0"/>
              <a:t>The </a:t>
            </a:r>
            <a:r>
              <a:rPr lang="en-US" b="1" dirty="0"/>
              <a:t>legislative branch in Ukraine. </a:t>
            </a:r>
            <a:endParaRPr lang="ru-RU" dirty="0"/>
          </a:p>
          <a:p>
            <a:r>
              <a:rPr lang="en-US" b="1" dirty="0"/>
              <a:t>7.  The head of the government in the United </a:t>
            </a:r>
            <a:r>
              <a:rPr lang="en-US" b="1" dirty="0" smtClean="0"/>
              <a:t>Kingdom.</a:t>
            </a:r>
            <a:endParaRPr lang="ru-RU"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22313" y="1285861"/>
            <a:ext cx="7772400" cy="1357321"/>
          </a:xfrm>
        </p:spPr>
        <p:txBody>
          <a:bodyPr>
            <a:normAutofit lnSpcReduction="10000"/>
          </a:bodyPr>
          <a:lstStyle/>
          <a:p>
            <a:pPr algn="ctr"/>
            <a:r>
              <a:rPr lang="en-US" sz="4000" dirty="0" smtClean="0">
                <a:solidFill>
                  <a:srgbClr val="00B050"/>
                </a:solidFill>
              </a:rPr>
              <a:t>I hope that you’ll be real </a:t>
            </a:r>
          </a:p>
          <a:p>
            <a:pPr algn="ctr"/>
            <a:r>
              <a:rPr lang="en-US" sz="4000" dirty="0" smtClean="0">
                <a:solidFill>
                  <a:srgbClr val="00B050"/>
                </a:solidFill>
              </a:rPr>
              <a:t>citizens of our state!!!</a:t>
            </a:r>
            <a:endParaRPr lang="ru-RU" sz="4000" dirty="0">
              <a:solidFill>
                <a:srgbClr val="00B050"/>
              </a:solidFill>
            </a:endParaRPr>
          </a:p>
        </p:txBody>
      </p:sp>
      <p:pic>
        <p:nvPicPr>
          <p:cNvPr id="37890" name="Picture 2" descr="C:\Documents and Settings\Администратор\Мои документы\Downloads\images (15).jpg"/>
          <p:cNvPicPr>
            <a:picLocks noChangeAspect="1" noChangeArrowheads="1"/>
          </p:cNvPicPr>
          <p:nvPr/>
        </p:nvPicPr>
        <p:blipFill>
          <a:blip r:embed="rId2"/>
          <a:srcRect/>
          <a:stretch>
            <a:fillRect/>
          </a:stretch>
        </p:blipFill>
        <p:spPr bwMode="auto">
          <a:xfrm>
            <a:off x="1000100" y="2928934"/>
            <a:ext cx="3033730" cy="346712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143000"/>
          </a:xfrm>
        </p:spPr>
        <p:txBody>
          <a:bodyPr>
            <a:normAutofit fontScale="90000"/>
          </a:bodyPr>
          <a:lstStyle/>
          <a:p>
            <a:r>
              <a:rPr lang="en-US" sz="3600" dirty="0" smtClean="0"/>
              <a:t/>
            </a:r>
            <a:br>
              <a:rPr lang="en-US" sz="3600" dirty="0" smtClean="0"/>
            </a:br>
            <a:r>
              <a:rPr lang="en-US" sz="3600" dirty="0" smtClean="0"/>
              <a:t>Key </a:t>
            </a:r>
            <a:r>
              <a:rPr lang="en-US" sz="3600" dirty="0"/>
              <a:t>facts about  </a:t>
            </a:r>
            <a:r>
              <a:rPr lang="en-US" sz="3600" dirty="0" smtClean="0"/>
              <a:t/>
            </a:r>
            <a:br>
              <a:rPr lang="en-US" sz="3600" dirty="0" smtClean="0"/>
            </a:br>
            <a:r>
              <a:rPr lang="en-US" sz="3600" dirty="0" smtClean="0"/>
              <a:t>Great </a:t>
            </a:r>
            <a:r>
              <a:rPr lang="en-US" sz="3600" dirty="0"/>
              <a:t>Britain, Ukraine and  the USA. </a:t>
            </a:r>
            <a:r>
              <a:rPr lang="ru-RU" dirty="0"/>
              <a:t/>
            </a:r>
            <a:br>
              <a:rPr lang="ru-RU" dirty="0"/>
            </a:br>
            <a:endParaRPr lang="ru-RU" dirty="0"/>
          </a:p>
        </p:txBody>
      </p:sp>
      <p:sp>
        <p:nvSpPr>
          <p:cNvPr id="3" name="Содержимое 2"/>
          <p:cNvSpPr>
            <a:spLocks noGrp="1"/>
          </p:cNvSpPr>
          <p:nvPr>
            <p:ph idx="1"/>
          </p:nvPr>
        </p:nvSpPr>
        <p:spPr/>
        <p:txBody>
          <a:bodyPr/>
          <a:lstStyle/>
          <a:p>
            <a:r>
              <a:rPr lang="en-US" b="1" dirty="0"/>
              <a:t>Official name: </a:t>
            </a:r>
            <a:endParaRPr lang="ru-RU" dirty="0"/>
          </a:p>
          <a:p>
            <a:r>
              <a:rPr lang="en-US" b="1" dirty="0"/>
              <a:t>Area:</a:t>
            </a:r>
            <a:endParaRPr lang="ru-RU" dirty="0"/>
          </a:p>
          <a:p>
            <a:r>
              <a:rPr lang="en-US" b="1" dirty="0"/>
              <a:t>Population:</a:t>
            </a:r>
            <a:endParaRPr lang="ru-RU" dirty="0"/>
          </a:p>
          <a:p>
            <a:r>
              <a:rPr lang="en-US" b="1" dirty="0"/>
              <a:t>Capital:</a:t>
            </a:r>
            <a:endParaRPr lang="ru-RU" dirty="0"/>
          </a:p>
          <a:p>
            <a:r>
              <a:rPr lang="en-US" b="1" dirty="0"/>
              <a:t>National symbols:</a:t>
            </a:r>
            <a:endParaRPr lang="ru-RU" dirty="0"/>
          </a:p>
          <a:p>
            <a:r>
              <a:rPr lang="en-US" b="1" dirty="0"/>
              <a:t>Washed by:</a:t>
            </a:r>
            <a:endParaRPr lang="ru-RU" dirty="0"/>
          </a:p>
          <a:p>
            <a:r>
              <a:rPr lang="en-US" b="1" dirty="0"/>
              <a:t>The head of the state: </a:t>
            </a:r>
            <a:endParaRPr lang="ru-RU" dirty="0"/>
          </a:p>
          <a:p>
            <a:endParaRPr lang="ru-RU" dirty="0"/>
          </a:p>
        </p:txBody>
      </p:sp>
      <p:pic>
        <p:nvPicPr>
          <p:cNvPr id="32769" name="Picture 1" descr="C:\Documents and Settings\Администратор\Мои документы\Downloads\images (12).jpg"/>
          <p:cNvPicPr>
            <a:picLocks noChangeAspect="1" noChangeArrowheads="1"/>
          </p:cNvPicPr>
          <p:nvPr/>
        </p:nvPicPr>
        <p:blipFill>
          <a:blip r:embed="rId2"/>
          <a:srcRect/>
          <a:stretch>
            <a:fillRect/>
          </a:stretch>
        </p:blipFill>
        <p:spPr bwMode="auto">
          <a:xfrm>
            <a:off x="4648192" y="1576366"/>
            <a:ext cx="1924072" cy="1924072"/>
          </a:xfrm>
          <a:prstGeom prst="rect">
            <a:avLst/>
          </a:prstGeom>
          <a:noFill/>
        </p:spPr>
      </p:pic>
      <p:pic>
        <p:nvPicPr>
          <p:cNvPr id="32770" name="Picture 2" descr="C:\Documents and Settings\Администратор\Мои документы\Downloads\images (13).jpg"/>
          <p:cNvPicPr>
            <a:picLocks noChangeAspect="1" noChangeArrowheads="1"/>
          </p:cNvPicPr>
          <p:nvPr/>
        </p:nvPicPr>
        <p:blipFill>
          <a:blip r:embed="rId3"/>
          <a:srcRect/>
          <a:stretch>
            <a:fillRect/>
          </a:stretch>
        </p:blipFill>
        <p:spPr bwMode="auto">
          <a:xfrm>
            <a:off x="5572132" y="4071942"/>
            <a:ext cx="1761176" cy="1971466"/>
          </a:xfrm>
          <a:prstGeom prst="rect">
            <a:avLst/>
          </a:prstGeom>
          <a:noFill/>
        </p:spPr>
      </p:pic>
      <p:pic>
        <p:nvPicPr>
          <p:cNvPr id="32771" name="Picture 3" descr="C:\Documents and Settings\Администратор\Мои документы\Downloads\images (14).jpg"/>
          <p:cNvPicPr>
            <a:picLocks noChangeAspect="1" noChangeArrowheads="1"/>
          </p:cNvPicPr>
          <p:nvPr/>
        </p:nvPicPr>
        <p:blipFill>
          <a:blip r:embed="rId4"/>
          <a:srcRect/>
          <a:stretch>
            <a:fillRect/>
          </a:stretch>
        </p:blipFill>
        <p:spPr bwMode="auto">
          <a:xfrm>
            <a:off x="7072330" y="1928802"/>
            <a:ext cx="1699858" cy="114300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11816"/>
          </a:xfrm>
        </p:spPr>
        <p:txBody>
          <a:bodyPr>
            <a:normAutofit fontScale="90000"/>
          </a:bodyPr>
          <a:lstStyle/>
          <a:p>
            <a:r>
              <a:rPr lang="en-US" sz="3100" dirty="0" smtClean="0"/>
              <a:t/>
            </a:r>
            <a:br>
              <a:rPr lang="en-US" sz="3100" dirty="0" smtClean="0"/>
            </a:br>
            <a:r>
              <a:rPr lang="en-US" sz="3100" dirty="0" smtClean="0"/>
              <a:t>The </a:t>
            </a:r>
            <a:r>
              <a:rPr lang="en-US" sz="3100" dirty="0"/>
              <a:t>United Kingdom of Great Britain and Northern Ireland , the Queen , the President, the Royal Arms, 63,395,574 people, </a:t>
            </a:r>
            <a:r>
              <a:rPr lang="en-US" sz="3100" i="1" dirty="0"/>
              <a:t>Union Jack</a:t>
            </a:r>
            <a:r>
              <a:rPr lang="en-US" sz="3100" dirty="0"/>
              <a:t> flag, the North Sea, the Black Sea, 243, 809 km2, the Atlantic Ocean, Ukraine, London, Trident, Poland  ,the Sea of Azov, Belarus, Slovakia, 603, 628 km2, 42,604,968 people, Kyiv, Russia, Hungary, blue and yellow flag, Romania, Moldova, the United States of America, Washington, the Pacific Ocean, the Atlantic Ocean too, </a:t>
            </a:r>
            <a:r>
              <a:rPr lang="en-US" sz="3100" dirty="0" smtClean="0"/>
              <a:t>Stars and Stripes flag, Canada</a:t>
            </a:r>
            <a:r>
              <a:rPr lang="en-US" sz="3100" dirty="0"/>
              <a:t>, Mexico, 9 826 675 km2,  308,745,538 people, </a:t>
            </a:r>
            <a:r>
              <a:rPr lang="ru-RU" dirty="0"/>
              <a:t/>
            </a:r>
            <a:br>
              <a:rPr lang="ru-RU" dirty="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r>
              <a:rPr lang="en-US" sz="3600" dirty="0" smtClean="0"/>
              <a:t/>
            </a:r>
            <a:br>
              <a:rPr lang="en-US" sz="3600" dirty="0" smtClean="0"/>
            </a:br>
            <a:r>
              <a:rPr lang="en-US" sz="3600" dirty="0" smtClean="0"/>
              <a:t>Match </a:t>
            </a:r>
            <a:r>
              <a:rPr lang="en-US" sz="3600" dirty="0"/>
              <a:t>the following English political terms with their Ukrainian equivalents:</a:t>
            </a:r>
            <a:r>
              <a:rPr lang="ru-RU" dirty="0"/>
              <a:t/>
            </a:r>
            <a:br>
              <a:rPr lang="ru-RU" dirty="0"/>
            </a:br>
            <a:endParaRPr lang="ru-RU" dirty="0"/>
          </a:p>
        </p:txBody>
      </p:sp>
      <p:graphicFrame>
        <p:nvGraphicFramePr>
          <p:cNvPr id="4" name="Таблица 3"/>
          <p:cNvGraphicFramePr>
            <a:graphicFrameLocks noGrp="1"/>
          </p:cNvGraphicFramePr>
          <p:nvPr/>
        </p:nvGraphicFramePr>
        <p:xfrm>
          <a:off x="642910" y="1397000"/>
          <a:ext cx="7358114" cy="5029200"/>
        </p:xfrm>
        <a:graphic>
          <a:graphicData uri="http://schemas.openxmlformats.org/drawingml/2006/table">
            <a:tbl>
              <a:tblPr firstRow="1" bandRow="1">
                <a:tableStyleId>{5C22544A-7EE6-4342-B048-85BDC9FD1C3A}</a:tableStyleId>
              </a:tblPr>
              <a:tblGrid>
                <a:gridCol w="3679057"/>
                <a:gridCol w="3679057"/>
              </a:tblGrid>
              <a:tr h="370840">
                <a:tc>
                  <a:txBody>
                    <a:bodyPr/>
                    <a:lstStyle/>
                    <a:p>
                      <a:pPr marL="342900" lvl="0" indent="-342900">
                        <a:buAutoNum type="arabicParenR"/>
                      </a:pPr>
                      <a:r>
                        <a:rPr lang="en-US" dirty="0" smtClean="0"/>
                        <a:t>Legislative branch</a:t>
                      </a:r>
                      <a:r>
                        <a:rPr lang="uk-UA" dirty="0" smtClean="0"/>
                        <a:t>  </a:t>
                      </a:r>
                      <a:endParaRPr lang="en-US" dirty="0" smtClean="0"/>
                    </a:p>
                    <a:p>
                      <a:pPr lvl="0"/>
                      <a:r>
                        <a:rPr lang="en-US" dirty="0" smtClean="0"/>
                        <a:t>2)Executive branch</a:t>
                      </a:r>
                      <a:endParaRPr lang="ru-RU" dirty="0" smtClean="0"/>
                    </a:p>
                    <a:p>
                      <a:pPr lvl="0"/>
                      <a:r>
                        <a:rPr lang="en-US" dirty="0" smtClean="0"/>
                        <a:t>3)House of Lords </a:t>
                      </a:r>
                      <a:endParaRPr lang="ru-RU" dirty="0" smtClean="0"/>
                    </a:p>
                    <a:p>
                      <a:pPr lvl="0"/>
                      <a:r>
                        <a:rPr lang="en-US" dirty="0" smtClean="0"/>
                        <a:t>4</a:t>
                      </a:r>
                      <a:r>
                        <a:rPr lang="en-US" sz="1800" b="1" kern="1200" dirty="0" smtClean="0">
                          <a:solidFill>
                            <a:schemeClr val="lt1"/>
                          </a:solidFill>
                          <a:latin typeface="+mn-lt"/>
                          <a:ea typeface="+mn-ea"/>
                          <a:cs typeface="+mn-cs"/>
                        </a:rPr>
                        <a:t>)</a:t>
                      </a:r>
                      <a:r>
                        <a:rPr lang="en-US" dirty="0" smtClean="0"/>
                        <a:t>Judicial branch</a:t>
                      </a:r>
                      <a:endParaRPr lang="ru-RU" dirty="0" smtClean="0"/>
                    </a:p>
                    <a:p>
                      <a:pPr lvl="0"/>
                      <a:r>
                        <a:rPr lang="en-US" dirty="0" smtClean="0"/>
                        <a:t>5</a:t>
                      </a:r>
                      <a:r>
                        <a:rPr lang="en-US" sz="1800" b="1" kern="1200" dirty="0" smtClean="0">
                          <a:solidFill>
                            <a:schemeClr val="lt1"/>
                          </a:solidFill>
                          <a:latin typeface="+mn-lt"/>
                          <a:ea typeface="+mn-ea"/>
                          <a:cs typeface="+mn-cs"/>
                        </a:rPr>
                        <a:t>)</a:t>
                      </a:r>
                      <a:r>
                        <a:rPr lang="en-US" dirty="0" smtClean="0"/>
                        <a:t>Commander-in-chief </a:t>
                      </a:r>
                      <a:endParaRPr lang="ru-RU" dirty="0" smtClean="0"/>
                    </a:p>
                    <a:p>
                      <a:pPr lvl="0"/>
                      <a:r>
                        <a:rPr lang="en-US" dirty="0" smtClean="0"/>
                        <a:t>6</a:t>
                      </a:r>
                      <a:r>
                        <a:rPr lang="en-US" sz="1800" b="1" kern="1200" dirty="0" smtClean="0">
                          <a:solidFill>
                            <a:schemeClr val="lt1"/>
                          </a:solidFill>
                          <a:latin typeface="+mn-lt"/>
                          <a:ea typeface="+mn-ea"/>
                          <a:cs typeface="+mn-cs"/>
                        </a:rPr>
                        <a:t>)</a:t>
                      </a:r>
                      <a:r>
                        <a:rPr lang="en-US" dirty="0" smtClean="0"/>
                        <a:t>Supreme Court</a:t>
                      </a:r>
                      <a:endParaRPr lang="ru-RU" dirty="0" smtClean="0"/>
                    </a:p>
                    <a:p>
                      <a:pPr lvl="0"/>
                      <a:r>
                        <a:rPr lang="en-US" dirty="0" smtClean="0"/>
                        <a:t>7</a:t>
                      </a:r>
                      <a:r>
                        <a:rPr lang="en-US" sz="1800" b="1" kern="1200" dirty="0" smtClean="0">
                          <a:solidFill>
                            <a:schemeClr val="lt1"/>
                          </a:solidFill>
                          <a:latin typeface="+mn-lt"/>
                          <a:ea typeface="+mn-ea"/>
                          <a:cs typeface="+mn-cs"/>
                        </a:rPr>
                        <a:t>)</a:t>
                      </a:r>
                      <a:r>
                        <a:rPr lang="en-US" dirty="0" smtClean="0"/>
                        <a:t>Supreme Council</a:t>
                      </a:r>
                      <a:endParaRPr lang="ru-RU" dirty="0" smtClean="0"/>
                    </a:p>
                    <a:p>
                      <a:pPr lvl="0"/>
                      <a:r>
                        <a:rPr lang="en-US" dirty="0" smtClean="0"/>
                        <a:t>8</a:t>
                      </a:r>
                      <a:r>
                        <a:rPr lang="en-US" sz="1800" b="1" kern="1200" dirty="0" smtClean="0">
                          <a:solidFill>
                            <a:schemeClr val="lt1"/>
                          </a:solidFill>
                          <a:latin typeface="+mn-lt"/>
                          <a:ea typeface="+mn-ea"/>
                          <a:cs typeface="+mn-cs"/>
                        </a:rPr>
                        <a:t>)</a:t>
                      </a:r>
                      <a:r>
                        <a:rPr lang="en-US" dirty="0" smtClean="0"/>
                        <a:t>General election</a:t>
                      </a:r>
                      <a:endParaRPr lang="ru-RU" dirty="0" smtClean="0"/>
                    </a:p>
                    <a:p>
                      <a:pPr lvl="0"/>
                      <a:r>
                        <a:rPr lang="en-US" dirty="0" smtClean="0"/>
                        <a:t>9</a:t>
                      </a:r>
                      <a:r>
                        <a:rPr lang="en-US" sz="1800" b="1" kern="1200" dirty="0" smtClean="0">
                          <a:solidFill>
                            <a:schemeClr val="lt1"/>
                          </a:solidFill>
                          <a:latin typeface="+mn-lt"/>
                          <a:ea typeface="+mn-ea"/>
                          <a:cs typeface="+mn-cs"/>
                        </a:rPr>
                        <a:t>)</a:t>
                      </a:r>
                      <a:r>
                        <a:rPr lang="en-US" dirty="0" smtClean="0"/>
                        <a:t>Guarantees</a:t>
                      </a:r>
                      <a:endParaRPr lang="ru-RU" dirty="0" smtClean="0"/>
                    </a:p>
                    <a:p>
                      <a:pPr lvl="0"/>
                      <a:r>
                        <a:rPr lang="en-US" dirty="0" smtClean="0"/>
                        <a:t>10</a:t>
                      </a:r>
                      <a:r>
                        <a:rPr lang="en-US" sz="1800" b="1" kern="1200" dirty="0" smtClean="0">
                          <a:solidFill>
                            <a:schemeClr val="lt1"/>
                          </a:solidFill>
                          <a:latin typeface="+mn-lt"/>
                          <a:ea typeface="+mn-ea"/>
                          <a:cs typeface="+mn-cs"/>
                        </a:rPr>
                        <a:t>)</a:t>
                      </a:r>
                      <a:r>
                        <a:rPr lang="en-US" dirty="0" smtClean="0"/>
                        <a:t>Voters</a:t>
                      </a:r>
                      <a:endParaRPr lang="ru-RU" dirty="0" smtClean="0"/>
                    </a:p>
                    <a:p>
                      <a:pPr lvl="0"/>
                      <a:r>
                        <a:rPr lang="en-US" dirty="0" smtClean="0"/>
                        <a:t>11</a:t>
                      </a:r>
                      <a:r>
                        <a:rPr lang="en-US" sz="1800" b="1" kern="1200" dirty="0" smtClean="0">
                          <a:solidFill>
                            <a:schemeClr val="lt1"/>
                          </a:solidFill>
                          <a:latin typeface="+mn-lt"/>
                          <a:ea typeface="+mn-ea"/>
                          <a:cs typeface="+mn-cs"/>
                        </a:rPr>
                        <a:t>)</a:t>
                      </a:r>
                      <a:r>
                        <a:rPr lang="en-US" dirty="0" smtClean="0"/>
                        <a:t>Lawmaking body</a:t>
                      </a:r>
                      <a:endParaRPr lang="ru-RU" dirty="0" smtClean="0"/>
                    </a:p>
                    <a:p>
                      <a:pPr lvl="0"/>
                      <a:r>
                        <a:rPr lang="en-US" dirty="0" smtClean="0"/>
                        <a:t>12</a:t>
                      </a:r>
                      <a:r>
                        <a:rPr lang="en-US" sz="1800" b="1" kern="1200" dirty="0" smtClean="0">
                          <a:solidFill>
                            <a:schemeClr val="lt1"/>
                          </a:solidFill>
                          <a:latin typeface="+mn-lt"/>
                          <a:ea typeface="+mn-ea"/>
                          <a:cs typeface="+mn-cs"/>
                        </a:rPr>
                        <a:t>)</a:t>
                      </a:r>
                      <a:r>
                        <a:rPr lang="en-US" dirty="0" smtClean="0"/>
                        <a:t>Bills</a:t>
                      </a:r>
                      <a:endParaRPr lang="ru-RU" dirty="0" smtClean="0"/>
                    </a:p>
                    <a:p>
                      <a:pPr lvl="0"/>
                      <a:r>
                        <a:rPr lang="en-US" dirty="0" smtClean="0"/>
                        <a:t>13</a:t>
                      </a:r>
                      <a:r>
                        <a:rPr lang="en-US" sz="1800" b="1" kern="1200" dirty="0" smtClean="0">
                          <a:solidFill>
                            <a:schemeClr val="lt1"/>
                          </a:solidFill>
                          <a:latin typeface="+mn-lt"/>
                          <a:ea typeface="+mn-ea"/>
                          <a:cs typeface="+mn-cs"/>
                        </a:rPr>
                        <a:t>)</a:t>
                      </a:r>
                      <a:r>
                        <a:rPr lang="en-US" dirty="0" smtClean="0"/>
                        <a:t>House of Representatives</a:t>
                      </a:r>
                      <a:endParaRPr lang="ru-RU" dirty="0" smtClean="0"/>
                    </a:p>
                    <a:p>
                      <a:r>
                        <a:rPr lang="uk-UA" dirty="0" smtClean="0"/>
                        <a:t> </a:t>
                      </a:r>
                      <a:endParaRPr lang="en-US" dirty="0" smtClean="0"/>
                    </a:p>
                    <a:p>
                      <a:endParaRPr lang="en-US" dirty="0" smtClean="0"/>
                    </a:p>
                    <a:p>
                      <a:endParaRPr lang="en-US" dirty="0" smtClean="0"/>
                    </a:p>
                    <a:p>
                      <a:endParaRPr lang="en-US" dirty="0" smtClean="0"/>
                    </a:p>
                    <a:p>
                      <a:endParaRPr lang="ru-RU" dirty="0"/>
                    </a:p>
                  </a:txBody>
                  <a:tcPr/>
                </a:tc>
                <a:tc>
                  <a:txBody>
                    <a:bodyPr/>
                    <a:lstStyle/>
                    <a:p>
                      <a:pPr lvl="0"/>
                      <a:r>
                        <a:rPr lang="en-US" dirty="0" smtClean="0"/>
                        <a:t>a) </a:t>
                      </a:r>
                      <a:r>
                        <a:rPr lang="uk-UA" dirty="0" smtClean="0"/>
                        <a:t>Верховний Суд</a:t>
                      </a:r>
                      <a:endParaRPr lang="ru-RU" dirty="0" smtClean="0"/>
                    </a:p>
                    <a:p>
                      <a:pPr lvl="0"/>
                      <a:r>
                        <a:rPr lang="en-US" dirty="0" smtClean="0"/>
                        <a:t>b</a:t>
                      </a:r>
                      <a:r>
                        <a:rPr lang="en-US" sz="1800" b="1" kern="1200" dirty="0" smtClean="0">
                          <a:solidFill>
                            <a:schemeClr val="lt1"/>
                          </a:solidFill>
                          <a:latin typeface="+mn-lt"/>
                          <a:ea typeface="+mn-ea"/>
                          <a:cs typeface="+mn-cs"/>
                        </a:rPr>
                        <a:t>)</a:t>
                      </a:r>
                      <a:r>
                        <a:rPr lang="uk-UA" dirty="0" smtClean="0"/>
                        <a:t>Загальні вибори</a:t>
                      </a:r>
                      <a:endParaRPr lang="ru-RU" dirty="0" smtClean="0"/>
                    </a:p>
                    <a:p>
                      <a:pPr lvl="0"/>
                      <a:r>
                        <a:rPr lang="en-US" dirty="0" smtClean="0"/>
                        <a:t>c</a:t>
                      </a:r>
                      <a:r>
                        <a:rPr lang="en-US" sz="1800" b="1" kern="1200" dirty="0" smtClean="0">
                          <a:solidFill>
                            <a:schemeClr val="lt1"/>
                          </a:solidFill>
                          <a:latin typeface="+mn-lt"/>
                          <a:ea typeface="+mn-ea"/>
                          <a:cs typeface="+mn-cs"/>
                        </a:rPr>
                        <a:t>)</a:t>
                      </a:r>
                      <a:r>
                        <a:rPr lang="uk-UA" dirty="0" smtClean="0"/>
                        <a:t>Гарантії</a:t>
                      </a:r>
                      <a:endParaRPr lang="ru-RU" dirty="0" smtClean="0"/>
                    </a:p>
                    <a:p>
                      <a:pPr lvl="0"/>
                      <a:r>
                        <a:rPr lang="en-US" dirty="0" smtClean="0"/>
                        <a:t>d</a:t>
                      </a:r>
                      <a:r>
                        <a:rPr lang="en-US" sz="1800" b="1" kern="1200" dirty="0" smtClean="0">
                          <a:solidFill>
                            <a:schemeClr val="lt1"/>
                          </a:solidFill>
                          <a:latin typeface="+mn-lt"/>
                          <a:ea typeface="+mn-ea"/>
                          <a:cs typeface="+mn-cs"/>
                        </a:rPr>
                        <a:t>)</a:t>
                      </a:r>
                      <a:r>
                        <a:rPr lang="uk-UA" dirty="0" smtClean="0"/>
                        <a:t>Палата Лордів</a:t>
                      </a:r>
                      <a:endParaRPr lang="ru-RU" dirty="0" smtClean="0"/>
                    </a:p>
                    <a:p>
                      <a:pPr lvl="0"/>
                      <a:r>
                        <a:rPr lang="en-US" dirty="0" smtClean="0"/>
                        <a:t>e</a:t>
                      </a:r>
                      <a:r>
                        <a:rPr lang="en-US" sz="1800" b="1" kern="1200" dirty="0" smtClean="0">
                          <a:solidFill>
                            <a:schemeClr val="lt1"/>
                          </a:solidFill>
                          <a:latin typeface="+mn-lt"/>
                          <a:ea typeface="+mn-ea"/>
                          <a:cs typeface="+mn-cs"/>
                        </a:rPr>
                        <a:t>)</a:t>
                      </a:r>
                      <a:r>
                        <a:rPr lang="uk-UA" dirty="0" smtClean="0"/>
                        <a:t>Законодавча гілка влади</a:t>
                      </a:r>
                      <a:endParaRPr lang="ru-RU" dirty="0" smtClean="0"/>
                    </a:p>
                    <a:p>
                      <a:pPr lvl="0"/>
                      <a:r>
                        <a:rPr lang="en-US" dirty="0" smtClean="0"/>
                        <a:t>f</a:t>
                      </a:r>
                      <a:r>
                        <a:rPr lang="en-US" sz="1800" b="1" kern="1200" dirty="0" smtClean="0">
                          <a:solidFill>
                            <a:schemeClr val="lt1"/>
                          </a:solidFill>
                          <a:latin typeface="+mn-lt"/>
                          <a:ea typeface="+mn-ea"/>
                          <a:cs typeface="+mn-cs"/>
                        </a:rPr>
                        <a:t>)</a:t>
                      </a:r>
                      <a:r>
                        <a:rPr lang="uk-UA" dirty="0" smtClean="0"/>
                        <a:t>Законодавчий орган </a:t>
                      </a:r>
                      <a:endParaRPr lang="ru-RU" dirty="0" smtClean="0"/>
                    </a:p>
                    <a:p>
                      <a:pPr lvl="0"/>
                      <a:r>
                        <a:rPr lang="en-US" dirty="0" smtClean="0"/>
                        <a:t>g</a:t>
                      </a:r>
                      <a:r>
                        <a:rPr lang="en-US" sz="1800" b="1" kern="1200" dirty="0" smtClean="0">
                          <a:solidFill>
                            <a:schemeClr val="lt1"/>
                          </a:solidFill>
                          <a:latin typeface="+mn-lt"/>
                          <a:ea typeface="+mn-ea"/>
                          <a:cs typeface="+mn-cs"/>
                        </a:rPr>
                        <a:t>)</a:t>
                      </a:r>
                      <a:r>
                        <a:rPr lang="uk-UA" dirty="0" smtClean="0"/>
                        <a:t>Головнокомандувач</a:t>
                      </a:r>
                      <a:endParaRPr lang="ru-RU" dirty="0" smtClean="0"/>
                    </a:p>
                    <a:p>
                      <a:pPr lvl="0"/>
                      <a:r>
                        <a:rPr lang="en-US" dirty="0" smtClean="0"/>
                        <a:t>h</a:t>
                      </a:r>
                      <a:r>
                        <a:rPr lang="en-US" sz="1800" b="1" kern="1200" dirty="0" smtClean="0">
                          <a:solidFill>
                            <a:schemeClr val="lt1"/>
                          </a:solidFill>
                          <a:latin typeface="+mn-lt"/>
                          <a:ea typeface="+mn-ea"/>
                          <a:cs typeface="+mn-cs"/>
                        </a:rPr>
                        <a:t>)</a:t>
                      </a:r>
                      <a:r>
                        <a:rPr lang="uk-UA" dirty="0" smtClean="0"/>
                        <a:t>Палата Представників</a:t>
                      </a:r>
                      <a:endParaRPr lang="ru-RU" dirty="0" smtClean="0"/>
                    </a:p>
                    <a:p>
                      <a:pPr lvl="0"/>
                      <a:r>
                        <a:rPr lang="en-US" dirty="0" err="1" smtClean="0"/>
                        <a:t>i</a:t>
                      </a:r>
                      <a:r>
                        <a:rPr lang="en-US" sz="1800" b="1" kern="1200" dirty="0" smtClean="0">
                          <a:solidFill>
                            <a:schemeClr val="lt1"/>
                          </a:solidFill>
                          <a:latin typeface="+mn-lt"/>
                          <a:ea typeface="+mn-ea"/>
                          <a:cs typeface="+mn-cs"/>
                        </a:rPr>
                        <a:t>)</a:t>
                      </a:r>
                      <a:r>
                        <a:rPr lang="uk-UA" dirty="0" smtClean="0"/>
                        <a:t>Законопроект</a:t>
                      </a:r>
                      <a:endParaRPr lang="ru-RU" dirty="0" smtClean="0"/>
                    </a:p>
                    <a:p>
                      <a:pPr lvl="0"/>
                      <a:r>
                        <a:rPr lang="en-US" dirty="0" smtClean="0"/>
                        <a:t>j</a:t>
                      </a:r>
                      <a:r>
                        <a:rPr lang="en-US" sz="1800" b="1" kern="1200" dirty="0" smtClean="0">
                          <a:solidFill>
                            <a:schemeClr val="lt1"/>
                          </a:solidFill>
                          <a:latin typeface="+mn-lt"/>
                          <a:ea typeface="+mn-ea"/>
                          <a:cs typeface="+mn-cs"/>
                        </a:rPr>
                        <a:t>)</a:t>
                      </a:r>
                      <a:r>
                        <a:rPr lang="uk-UA" dirty="0" smtClean="0"/>
                        <a:t>Верховна Рада</a:t>
                      </a:r>
                      <a:endParaRPr lang="ru-RU" dirty="0" smtClean="0"/>
                    </a:p>
                    <a:p>
                      <a:pPr lvl="0"/>
                      <a:r>
                        <a:rPr lang="en-US" dirty="0" smtClean="0"/>
                        <a:t>k</a:t>
                      </a:r>
                      <a:r>
                        <a:rPr lang="en-US" sz="1800" b="1" kern="1200" dirty="0" smtClean="0">
                          <a:solidFill>
                            <a:schemeClr val="lt1"/>
                          </a:solidFill>
                          <a:latin typeface="+mn-lt"/>
                          <a:ea typeface="+mn-ea"/>
                          <a:cs typeface="+mn-cs"/>
                        </a:rPr>
                        <a:t>)</a:t>
                      </a:r>
                      <a:r>
                        <a:rPr lang="uk-UA" dirty="0" smtClean="0"/>
                        <a:t>Виконавча гілка влади</a:t>
                      </a:r>
                      <a:endParaRPr lang="ru-RU" dirty="0" smtClean="0"/>
                    </a:p>
                    <a:p>
                      <a:pPr lvl="0"/>
                      <a:r>
                        <a:rPr lang="en-US" dirty="0" smtClean="0"/>
                        <a:t>l</a:t>
                      </a:r>
                      <a:r>
                        <a:rPr lang="en-US" sz="1800" b="1" kern="1200" dirty="0" smtClean="0">
                          <a:solidFill>
                            <a:schemeClr val="lt1"/>
                          </a:solidFill>
                          <a:latin typeface="+mn-lt"/>
                          <a:ea typeface="+mn-ea"/>
                          <a:cs typeface="+mn-cs"/>
                        </a:rPr>
                        <a:t>)</a:t>
                      </a:r>
                      <a:r>
                        <a:rPr lang="uk-UA" dirty="0" smtClean="0"/>
                        <a:t>Вибори</a:t>
                      </a:r>
                      <a:endParaRPr lang="ru-RU" dirty="0" smtClean="0"/>
                    </a:p>
                    <a:p>
                      <a:pPr lvl="0"/>
                      <a:r>
                        <a:rPr lang="en-US" dirty="0" smtClean="0"/>
                        <a:t>m</a:t>
                      </a:r>
                      <a:r>
                        <a:rPr lang="en-US" sz="1800" b="1" kern="1200" dirty="0" smtClean="0">
                          <a:solidFill>
                            <a:schemeClr val="lt1"/>
                          </a:solidFill>
                          <a:latin typeface="+mn-lt"/>
                          <a:ea typeface="+mn-ea"/>
                          <a:cs typeface="+mn-cs"/>
                        </a:rPr>
                        <a:t>)</a:t>
                      </a:r>
                      <a:r>
                        <a:rPr lang="uk-UA" dirty="0" smtClean="0"/>
                        <a:t>Судова гілка влади</a:t>
                      </a:r>
                      <a:endParaRPr lang="ru-RU"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Answer the questions:</a:t>
            </a:r>
            <a:endParaRPr lang="ru-RU" dirty="0"/>
          </a:p>
        </p:txBody>
      </p:sp>
      <p:sp>
        <p:nvSpPr>
          <p:cNvPr id="3" name="Содержимое 2"/>
          <p:cNvSpPr>
            <a:spLocks noGrp="1"/>
          </p:cNvSpPr>
          <p:nvPr>
            <p:ph idx="1"/>
          </p:nvPr>
        </p:nvSpPr>
        <p:spPr/>
        <p:txBody>
          <a:bodyPr/>
          <a:lstStyle/>
          <a:p>
            <a:pPr lvl="0"/>
            <a:r>
              <a:rPr lang="en-US" dirty="0"/>
              <a:t>What kind of state is UK? </a:t>
            </a:r>
            <a:endParaRPr lang="ru-RU" dirty="0"/>
          </a:p>
          <a:p>
            <a:pPr lvl="0"/>
            <a:r>
              <a:rPr lang="en-US" dirty="0"/>
              <a:t>What kind of state is Ukraine? </a:t>
            </a:r>
            <a:endParaRPr lang="ru-RU" dirty="0"/>
          </a:p>
          <a:p>
            <a:pPr lvl="0"/>
            <a:r>
              <a:rPr lang="en-US" dirty="0"/>
              <a:t>Is Ukraine a democratic state? </a:t>
            </a:r>
            <a:endParaRPr lang="ru-RU" dirty="0"/>
          </a:p>
          <a:p>
            <a:pPr lvl="0"/>
            <a:r>
              <a:rPr lang="en-US" dirty="0"/>
              <a:t>What do you think what is the fundamental law of Ukraine? </a:t>
            </a:r>
            <a:endParaRPr lang="ru-RU"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500174"/>
            <a:ext cx="7772400" cy="4643470"/>
          </a:xfrm>
        </p:spPr>
        <p:txBody>
          <a:bodyPr>
            <a:normAutofit fontScale="90000"/>
          </a:bodyPr>
          <a:lstStyle/>
          <a:p>
            <a:r>
              <a:rPr lang="en-US" sz="1600" dirty="0" smtClean="0"/>
              <a:t>	The </a:t>
            </a:r>
            <a:r>
              <a:rPr lang="en-US" sz="1600" dirty="0"/>
              <a:t>Constitution is the Main Law of Ukraine. It was adopted on June 28, 1996. It determines the rights and duties of the citizens, of the Supreme </a:t>
            </a:r>
            <a:r>
              <a:rPr lang="en-US" sz="1600" dirty="0" err="1"/>
              <a:t>Rada</a:t>
            </a:r>
            <a:r>
              <a:rPr lang="en-US" sz="1600" dirty="0"/>
              <a:t>, of the President, of the Cabinet of Ministers and the Supreme Court (the Constitutional Court). It also determines the rights and duties of local bodies of state power. </a:t>
            </a:r>
            <a:r>
              <a:rPr lang="ru-RU" sz="1600" dirty="0"/>
              <a:t/>
            </a:r>
            <a:br>
              <a:rPr lang="ru-RU" sz="1600" dirty="0"/>
            </a:br>
            <a:r>
              <a:rPr lang="en-US" sz="1600" dirty="0" smtClean="0"/>
              <a:t>	The </a:t>
            </a:r>
            <a:r>
              <a:rPr lang="en-US" sz="1600" dirty="0"/>
              <a:t>Ukrainian Constitution consists of fifteen chapters. Every chapter consists of several articles. There are 161 articles in the Constitution. </a:t>
            </a:r>
            <a:r>
              <a:rPr lang="ru-RU" sz="1600" dirty="0"/>
              <a:t/>
            </a:r>
            <a:br>
              <a:rPr lang="ru-RU" sz="1600" dirty="0"/>
            </a:br>
            <a:r>
              <a:rPr lang="en-US" sz="1600" dirty="0"/>
              <a:t>The Constitution determines the rights and freedoms and duties of the citizens. The main rights of Ukrainian people are: the right to live (article 27), the right to housing (article 47), the right to work (article 43), the right to rest (article 45), the right to health defense (article 49), and the right to education (article 53). </a:t>
            </a:r>
            <a:r>
              <a:rPr lang="ru-RU" sz="1600" dirty="0"/>
              <a:t/>
            </a:r>
            <a:br>
              <a:rPr lang="ru-RU" sz="1600" dirty="0"/>
            </a:br>
            <a:r>
              <a:rPr lang="en-US" sz="1600" dirty="0" smtClean="0"/>
              <a:t>	Articles </a:t>
            </a:r>
            <a:r>
              <a:rPr lang="en-US" sz="1600" dirty="0"/>
              <a:t>65 – 68 determine the duties of the citizens of Ukraine. The main of them are the duties to defend their Motherland, to defend environment, to pay taxes. </a:t>
            </a:r>
            <a:r>
              <a:rPr lang="ru-RU" sz="1600" dirty="0"/>
              <a:t/>
            </a:r>
            <a:br>
              <a:rPr lang="ru-RU" sz="1600" dirty="0"/>
            </a:br>
            <a:r>
              <a:rPr lang="en-US" sz="1600" dirty="0" smtClean="0"/>
              <a:t>	According </a:t>
            </a:r>
            <a:r>
              <a:rPr lang="en-US" sz="1600" dirty="0"/>
              <a:t>to the Constitution the head of the state is the President, who is elected directly by the voters for the term of four years with no more than two full terms. </a:t>
            </a:r>
            <a:r>
              <a:rPr lang="ru-RU" sz="1600" dirty="0"/>
              <a:t/>
            </a:r>
            <a:br>
              <a:rPr lang="ru-RU" sz="1600" dirty="0"/>
            </a:br>
            <a:r>
              <a:rPr lang="en-US" sz="1600" dirty="0"/>
              <a:t> </a:t>
            </a:r>
            <a:r>
              <a:rPr lang="en-US" sz="1600" dirty="0" smtClean="0"/>
              <a:t>	Supreme </a:t>
            </a:r>
            <a:r>
              <a:rPr lang="en-US" sz="1600" dirty="0" err="1"/>
              <a:t>Rada</a:t>
            </a:r>
            <a:r>
              <a:rPr lang="en-US" sz="1600" dirty="0"/>
              <a:t> is the only body of the legislative power of Ukraine. There are 450 people’s deputies who are elected for a term of five years. </a:t>
            </a:r>
            <a:r>
              <a:rPr lang="ru-RU" sz="1600" dirty="0"/>
              <a:t/>
            </a:r>
            <a:br>
              <a:rPr lang="ru-RU" sz="1600" dirty="0"/>
            </a:br>
            <a:r>
              <a:rPr lang="en-US" sz="1600" dirty="0" smtClean="0"/>
              <a:t>	The </a:t>
            </a:r>
            <a:r>
              <a:rPr lang="en-US" sz="1600" dirty="0"/>
              <a:t>highest body of the executive power is the Cabinet of Ministers. It is responsible to the President and it is accountable to the Supreme </a:t>
            </a:r>
            <a:r>
              <a:rPr lang="en-US" sz="1600" dirty="0" err="1"/>
              <a:t>Rada</a:t>
            </a:r>
            <a:r>
              <a:rPr lang="en-US" sz="1600" dirty="0"/>
              <a:t>. </a:t>
            </a:r>
            <a:r>
              <a:rPr lang="ru-RU" sz="1600" dirty="0"/>
              <a:t/>
            </a:r>
            <a:br>
              <a:rPr lang="ru-RU" sz="1600" dirty="0"/>
            </a:br>
            <a:r>
              <a:rPr lang="en-US" sz="1600" dirty="0" smtClean="0"/>
              <a:t>	Justice </a:t>
            </a:r>
            <a:r>
              <a:rPr lang="en-US" sz="1600" dirty="0"/>
              <a:t>in Ukraine is exercised entirely by courts. The Supreme Court of Ukraine is the highest juridical body of general jurisdiction. </a:t>
            </a:r>
            <a:r>
              <a:rPr lang="ru-RU" dirty="0"/>
              <a:t/>
            </a:r>
            <a:br>
              <a:rPr lang="ru-RU" dirty="0"/>
            </a:br>
            <a:endParaRPr lang="ru-RU" dirty="0"/>
          </a:p>
        </p:txBody>
      </p:sp>
      <p:sp>
        <p:nvSpPr>
          <p:cNvPr id="3" name="Текст 2"/>
          <p:cNvSpPr>
            <a:spLocks noGrp="1"/>
          </p:cNvSpPr>
          <p:nvPr>
            <p:ph type="body" idx="1"/>
          </p:nvPr>
        </p:nvSpPr>
        <p:spPr>
          <a:xfrm>
            <a:off x="722313" y="428605"/>
            <a:ext cx="7772400" cy="785817"/>
          </a:xfrm>
        </p:spPr>
        <p:txBody>
          <a:bodyPr>
            <a:normAutofit/>
          </a:bodyPr>
          <a:lstStyle/>
          <a:p>
            <a:pPr algn="ctr"/>
            <a:r>
              <a:rPr lang="en-US" sz="2400" dirty="0" smtClean="0">
                <a:solidFill>
                  <a:schemeClr val="accent1">
                    <a:lumMod val="75000"/>
                  </a:schemeClr>
                </a:solidFill>
              </a:rPr>
              <a:t>THE CONSTITUTION OF UKRAINE</a:t>
            </a:r>
            <a:endParaRPr lang="ru-RU" sz="2400"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100" dirty="0" smtClean="0"/>
              <a:t/>
            </a:r>
            <a:br>
              <a:rPr lang="en-US" sz="3100" dirty="0" smtClean="0"/>
            </a:br>
            <a:r>
              <a:rPr lang="en-US" sz="3100" b="1" dirty="0" smtClean="0"/>
              <a:t>And </a:t>
            </a:r>
            <a:r>
              <a:rPr lang="en-US" sz="3100" b="1" dirty="0"/>
              <a:t>find out the information about the main rights and duties of Ukrainian citizens.</a:t>
            </a:r>
            <a:r>
              <a:rPr lang="ru-RU" b="1" dirty="0"/>
              <a:t/>
            </a:r>
            <a:br>
              <a:rPr lang="ru-RU" b="1" dirty="0"/>
            </a:br>
            <a:endParaRPr lang="ru-RU" b="1" dirty="0"/>
          </a:p>
        </p:txBody>
      </p:sp>
      <p:sp>
        <p:nvSpPr>
          <p:cNvPr id="3" name="Содержимое 2"/>
          <p:cNvSpPr>
            <a:spLocks noGrp="1"/>
          </p:cNvSpPr>
          <p:nvPr>
            <p:ph idx="1"/>
          </p:nvPr>
        </p:nvSpPr>
        <p:spPr/>
        <p:txBody>
          <a:bodyPr/>
          <a:lstStyle/>
          <a:p>
            <a:pPr lvl="0"/>
            <a:r>
              <a:rPr lang="en-US" dirty="0"/>
              <a:t>When was the Constitution adopted?</a:t>
            </a:r>
            <a:endParaRPr lang="ru-RU" dirty="0"/>
          </a:p>
          <a:p>
            <a:pPr lvl="0"/>
            <a:r>
              <a:rPr lang="en-US" dirty="0"/>
              <a:t>How many Chapters and Articles has the Constitution of Ukraine?</a:t>
            </a:r>
            <a:endParaRPr lang="ru-RU" dirty="0"/>
          </a:p>
          <a:p>
            <a:pPr lvl="0"/>
            <a:r>
              <a:rPr lang="en-US" dirty="0"/>
              <a:t>What does the Constitution of Ukraine determine?</a:t>
            </a:r>
            <a:endParaRPr lang="ru-RU" dirty="0"/>
          </a:p>
          <a:p>
            <a:r>
              <a:rPr lang="en-US" dirty="0"/>
              <a:t>What chapter regulates the rights of people of our state?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i="1" dirty="0"/>
              <a:t>True or </a:t>
            </a:r>
            <a:r>
              <a:rPr lang="en-US" b="1" i="1" dirty="0" smtClean="0"/>
              <a:t>False</a:t>
            </a:r>
            <a:r>
              <a:rPr lang="en-US" b="1" i="1" dirty="0"/>
              <a:t>. </a:t>
            </a:r>
            <a:r>
              <a:rPr lang="ru-RU" dirty="0"/>
              <a:t/>
            </a:r>
            <a:br>
              <a:rPr lang="ru-RU" dirty="0"/>
            </a:br>
            <a:endParaRPr lang="ru-RU" dirty="0"/>
          </a:p>
        </p:txBody>
      </p:sp>
      <p:sp>
        <p:nvSpPr>
          <p:cNvPr id="3" name="Содержимое 2"/>
          <p:cNvSpPr>
            <a:spLocks noGrp="1"/>
          </p:cNvSpPr>
          <p:nvPr>
            <p:ph idx="1"/>
          </p:nvPr>
        </p:nvSpPr>
        <p:spPr/>
        <p:txBody>
          <a:bodyPr>
            <a:normAutofit fontScale="77500" lnSpcReduction="20000"/>
          </a:bodyPr>
          <a:lstStyle/>
          <a:p>
            <a:r>
              <a:rPr lang="en-US" dirty="0"/>
              <a:t>1. The Constitution was adopted on June 28, 1996. </a:t>
            </a:r>
            <a:endParaRPr lang="ru-RU" dirty="0"/>
          </a:p>
          <a:p>
            <a:r>
              <a:rPr lang="en-US" dirty="0"/>
              <a:t>2. The Constitution is the main law of the country which determines the rights and duties of all the people. </a:t>
            </a:r>
            <a:endParaRPr lang="ru-RU" dirty="0"/>
          </a:p>
          <a:p>
            <a:r>
              <a:rPr lang="en-US" dirty="0"/>
              <a:t>3. The Constitution consists of two parts and  fifteen chapters each. </a:t>
            </a:r>
            <a:endParaRPr lang="ru-RU" dirty="0"/>
          </a:p>
          <a:p>
            <a:r>
              <a:rPr lang="en-US" dirty="0"/>
              <a:t>4. The Constitution doesn’t determine the rights and duties of the Supreme </a:t>
            </a:r>
            <a:r>
              <a:rPr lang="en-US" dirty="0" err="1"/>
              <a:t>Rada</a:t>
            </a:r>
            <a:r>
              <a:rPr lang="en-US" dirty="0"/>
              <a:t>, the President, the Cabinet of Ministers and the Supreme Court. </a:t>
            </a:r>
            <a:endParaRPr lang="ru-RU" dirty="0"/>
          </a:p>
          <a:p>
            <a:r>
              <a:rPr lang="en-US" dirty="0"/>
              <a:t>5. Supreme </a:t>
            </a:r>
            <a:r>
              <a:rPr lang="en-US" dirty="0" err="1"/>
              <a:t>Rada</a:t>
            </a:r>
            <a:r>
              <a:rPr lang="en-US" dirty="0"/>
              <a:t> is the only body of the legislative power of Ukraine. </a:t>
            </a:r>
            <a:endParaRPr lang="ru-RU" dirty="0"/>
          </a:p>
          <a:p>
            <a:r>
              <a:rPr lang="en-US" dirty="0"/>
              <a:t>6. The highest juridical body of Ukraine is the Supreme Court. </a:t>
            </a:r>
            <a:endParaRPr lang="ru-RU"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i="1" dirty="0"/>
              <a:t>Match these phrases </a:t>
            </a: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457200" y="1600200"/>
          <a:ext cx="8229600" cy="4754880"/>
        </p:xfrm>
        <a:graphic>
          <a:graphicData uri="http://schemas.openxmlformats.org/drawingml/2006/table">
            <a:tbl>
              <a:tblPr firstRow="1" bandRow="1">
                <a:tableStyleId>{5C22544A-7EE6-4342-B048-85BDC9FD1C3A}</a:tableStyleId>
              </a:tblPr>
              <a:tblGrid>
                <a:gridCol w="4114800"/>
                <a:gridCol w="4114800"/>
              </a:tblGrid>
              <a:tr h="370840">
                <a:tc>
                  <a:txBody>
                    <a:bodyPr/>
                    <a:lstStyle/>
                    <a:p>
                      <a:endParaRPr lang="en-US" dirty="0" smtClean="0"/>
                    </a:p>
                    <a:p>
                      <a:r>
                        <a:rPr lang="en-US" sz="1800" b="1" kern="1200" dirty="0" smtClean="0">
                          <a:solidFill>
                            <a:schemeClr val="lt1"/>
                          </a:solidFill>
                          <a:latin typeface="+mn-lt"/>
                          <a:ea typeface="+mn-ea"/>
                          <a:cs typeface="+mn-cs"/>
                        </a:rPr>
                        <a:t>1. There are </a:t>
                      </a:r>
                      <a:endParaRPr lang="ru-RU"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2. The Constitution of Ukraine determines the rights </a:t>
                      </a:r>
                      <a:endParaRPr lang="ru-RU"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3. There are fifteen </a:t>
                      </a:r>
                      <a:endParaRPr lang="ru-RU"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4. The President is elected by </a:t>
                      </a:r>
                      <a:endParaRPr lang="ru-RU"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5. The Supreme </a:t>
                      </a:r>
                      <a:r>
                        <a:rPr lang="en-US" sz="1800" b="1" kern="1200" dirty="0" err="1" smtClean="0">
                          <a:solidFill>
                            <a:schemeClr val="lt1"/>
                          </a:solidFill>
                          <a:latin typeface="+mn-lt"/>
                          <a:ea typeface="+mn-ea"/>
                          <a:cs typeface="+mn-cs"/>
                        </a:rPr>
                        <a:t>Rada</a:t>
                      </a:r>
                      <a:r>
                        <a:rPr lang="en-US" sz="1800" b="1" kern="1200" dirty="0" smtClean="0">
                          <a:solidFill>
                            <a:schemeClr val="lt1"/>
                          </a:solidFill>
                          <a:latin typeface="+mn-lt"/>
                          <a:ea typeface="+mn-ea"/>
                          <a:cs typeface="+mn-cs"/>
                        </a:rPr>
                        <a:t> is </a:t>
                      </a:r>
                      <a:endParaRPr lang="ru-RU"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6. Articles 65-68 determine the duties of the</a:t>
                      </a:r>
                      <a:endParaRPr lang="en-US" dirty="0" smtClean="0"/>
                    </a:p>
                    <a:p>
                      <a:endParaRPr lang="en-US" dirty="0" smtClean="0"/>
                    </a:p>
                    <a:p>
                      <a:endParaRPr lang="en-US" dirty="0" smtClean="0"/>
                    </a:p>
                    <a:p>
                      <a:endParaRPr lang="en-US" dirty="0" smtClean="0"/>
                    </a:p>
                    <a:p>
                      <a:endParaRPr lang="en-US" dirty="0" smtClean="0"/>
                    </a:p>
                    <a:p>
                      <a:endParaRPr lang="ru-RU" dirty="0"/>
                    </a:p>
                  </a:txBody>
                  <a:tcPr/>
                </a:tc>
                <a:tc>
                  <a:txBody>
                    <a:bodyPr/>
                    <a:lstStyle/>
                    <a:p>
                      <a:r>
                        <a:rPr lang="en-US" sz="1800" b="1" kern="1200" dirty="0" smtClean="0">
                          <a:solidFill>
                            <a:schemeClr val="lt1"/>
                          </a:solidFill>
                          <a:latin typeface="+mn-lt"/>
                          <a:ea typeface="+mn-ea"/>
                          <a:cs typeface="+mn-cs"/>
                        </a:rPr>
                        <a:t>a. citizens of Ukraine.                                                                                                     b. the voters for the term of four years with no                                                                                           more than two full terms.</a:t>
                      </a:r>
                      <a:endParaRPr lang="ru-RU"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c. chapters and one hundred and sixty one articles in the Ukrainian Constitution.</a:t>
                      </a:r>
                      <a:endParaRPr lang="ru-RU" sz="1800" b="1" kern="1200" dirty="0" smtClean="0">
                        <a:solidFill>
                          <a:schemeClr val="lt1"/>
                        </a:solidFill>
                        <a:latin typeface="+mn-lt"/>
                        <a:ea typeface="+mn-ea"/>
                        <a:cs typeface="+mn-cs"/>
                      </a:endParaRPr>
                    </a:p>
                    <a:p>
                      <a:r>
                        <a:rPr lang="ru-RU" sz="1800" b="1" kern="1200" dirty="0" err="1" smtClean="0">
                          <a:solidFill>
                            <a:schemeClr val="lt1"/>
                          </a:solidFill>
                          <a:latin typeface="+mn-lt"/>
                          <a:ea typeface="+mn-ea"/>
                          <a:cs typeface="+mn-cs"/>
                        </a:rPr>
                        <a:t>d</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the</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highest</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body</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of</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the</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executive</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power</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which</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consists</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of</a:t>
                      </a:r>
                      <a:r>
                        <a:rPr lang="ru-RU" sz="1800" b="1" kern="1200" dirty="0" smtClean="0">
                          <a:solidFill>
                            <a:schemeClr val="lt1"/>
                          </a:solidFill>
                          <a:latin typeface="+mn-lt"/>
                          <a:ea typeface="+mn-ea"/>
                          <a:cs typeface="+mn-cs"/>
                        </a:rPr>
                        <a:t> 450 </a:t>
                      </a:r>
                      <a:r>
                        <a:rPr lang="ru-RU" sz="1800" b="1" kern="1200" dirty="0" err="1" smtClean="0">
                          <a:solidFill>
                            <a:schemeClr val="lt1"/>
                          </a:solidFill>
                          <a:latin typeface="+mn-lt"/>
                          <a:ea typeface="+mn-ea"/>
                          <a:cs typeface="+mn-cs"/>
                        </a:rPr>
                        <a:t>deputies</a:t>
                      </a:r>
                      <a:r>
                        <a:rPr lang="ru-RU" sz="1800" b="1" kern="1200" dirty="0" smtClean="0">
                          <a:solidFill>
                            <a:schemeClr val="lt1"/>
                          </a:solidFill>
                          <a:latin typeface="+mn-lt"/>
                          <a:ea typeface="+mn-ea"/>
                          <a:cs typeface="+mn-cs"/>
                        </a:rPr>
                        <a:t>. </a:t>
                      </a:r>
                    </a:p>
                    <a:p>
                      <a:r>
                        <a:rPr lang="ru-RU" sz="1800" b="1" kern="1200" dirty="0" err="1" smtClean="0">
                          <a:solidFill>
                            <a:schemeClr val="lt1"/>
                          </a:solidFill>
                          <a:latin typeface="+mn-lt"/>
                          <a:ea typeface="+mn-ea"/>
                          <a:cs typeface="+mn-cs"/>
                        </a:rPr>
                        <a:t>e</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different</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courts</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which</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represents</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the</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juridical</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body</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of</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the</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state</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power</a:t>
                      </a:r>
                      <a:r>
                        <a:rPr lang="ru-RU" sz="1800" b="1" kern="1200" dirty="0" smtClean="0">
                          <a:solidFill>
                            <a:schemeClr val="lt1"/>
                          </a:solidFill>
                          <a:latin typeface="+mn-lt"/>
                          <a:ea typeface="+mn-ea"/>
                          <a:cs typeface="+mn-cs"/>
                        </a:rPr>
                        <a:t>. </a:t>
                      </a:r>
                    </a:p>
                    <a:p>
                      <a:r>
                        <a:rPr lang="en-US" sz="1800" b="1" kern="1200" dirty="0" smtClean="0">
                          <a:solidFill>
                            <a:schemeClr val="lt1"/>
                          </a:solidFill>
                          <a:latin typeface="+mn-lt"/>
                          <a:ea typeface="+mn-ea"/>
                          <a:cs typeface="+mn-cs"/>
                        </a:rPr>
                        <a:t>f. and duties of the citizens, the Supreme </a:t>
                      </a:r>
                      <a:r>
                        <a:rPr lang="en-US" sz="1800" b="1" kern="1200" dirty="0" err="1" smtClean="0">
                          <a:solidFill>
                            <a:schemeClr val="lt1"/>
                          </a:solidFill>
                          <a:latin typeface="+mn-lt"/>
                          <a:ea typeface="+mn-ea"/>
                          <a:cs typeface="+mn-cs"/>
                        </a:rPr>
                        <a:t>Rada</a:t>
                      </a:r>
                      <a:r>
                        <a:rPr lang="en-US" sz="1800" b="1" kern="1200" dirty="0" smtClean="0">
                          <a:solidFill>
                            <a:schemeClr val="lt1"/>
                          </a:solidFill>
                          <a:latin typeface="+mn-lt"/>
                          <a:ea typeface="+mn-ea"/>
                          <a:cs typeface="+mn-cs"/>
                        </a:rPr>
                        <a:t>, the Supreme Court, the President, The Cabinet of ministers , the local bodies of the state power.</a:t>
                      </a:r>
                      <a:endParaRPr lang="ru-RU"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 </a:t>
                      </a:r>
                      <a:endParaRPr lang="ru-RU" sz="1800" b="1" kern="1200" dirty="0" smtClean="0">
                        <a:solidFill>
                          <a:schemeClr val="lt1"/>
                        </a:solidFill>
                        <a:latin typeface="+mn-lt"/>
                        <a:ea typeface="+mn-ea"/>
                        <a:cs typeface="+mn-cs"/>
                      </a:endParaRPr>
                    </a:p>
                    <a:p>
                      <a:endParaRPr lang="ru-RU" dirty="0"/>
                    </a:p>
                  </a:txBody>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622</Words>
  <Application>Microsoft Office PowerPoint</Application>
  <PresentationFormat>Экран (4:3)</PresentationFormat>
  <Paragraphs>137</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Georgia</vt:lpstr>
      <vt:lpstr>Times New Roman</vt:lpstr>
      <vt:lpstr>Тема Office</vt:lpstr>
      <vt:lpstr> Political systems of Ukraine,  the United Kingdom of Great Britain and Northern Ireland ,  the United States of America </vt:lpstr>
      <vt:lpstr> Key facts about   Great Britain, Ukraine and  the USA.  </vt:lpstr>
      <vt:lpstr> The United Kingdom of Great Britain and Northern Ireland , the Queen , the President, the Royal Arms, 63,395,574 people, Union Jack flag, the North Sea, the Black Sea, 243, 809 km2, the Atlantic Ocean, Ukraine, London, Trident, Poland  ,the Sea of Azov, Belarus, Slovakia, 603, 628 km2, 42,604,968 people, Kyiv, Russia, Hungary, blue and yellow flag, Romania, Moldova, the United States of America, Washington, the Pacific Ocean, the Atlantic Ocean too, Stars and Stripes flag, Canada, Mexico, 9 826 675 km2,  308,745,538 people,  </vt:lpstr>
      <vt:lpstr> Match the following English political terms with their Ukrainian equivalents: </vt:lpstr>
      <vt:lpstr>Answer the questions:</vt:lpstr>
      <vt:lpstr> The Constitution is the Main Law of Ukraine. It was adopted on June 28, 1996. It determines the rights and duties of the citizens, of the Supreme Rada, of the President, of the Cabinet of Ministers and the Supreme Court (the Constitutional Court). It also determines the rights and duties of local bodies of state power.   The Ukrainian Constitution consists of fifteen chapters. Every chapter consists of several articles. There are 161 articles in the Constitution.  The Constitution determines the rights and freedoms and duties of the citizens. The main rights of Ukrainian people are: the right to live (article 27), the right to housing (article 47), the right to work (article 43), the right to rest (article 45), the right to health defense (article 49), and the right to education (article 53).   Articles 65 – 68 determine the duties of the citizens of Ukraine. The main of them are the duties to defend their Motherland, to defend environment, to pay taxes.   According to the Constitution the head of the state is the President, who is elected directly by the voters for the term of four years with no more than two full terms.    Supreme Rada is the only body of the legislative power of Ukraine. There are 450 people’s deputies who are elected for a term of five years.   The highest body of the executive power is the Cabinet of Ministers. It is responsible to the President and it is accountable to the Supreme Rada.   Justice in Ukraine is exercised entirely by courts. The Supreme Court of Ukraine is the highest juridical body of general jurisdiction.  </vt:lpstr>
      <vt:lpstr> And find out the information about the main rights and duties of Ukrainian citizens. </vt:lpstr>
      <vt:lpstr>True or False.  </vt:lpstr>
      <vt:lpstr>Match these phrases  </vt:lpstr>
      <vt:lpstr>Fill the missing information correctly in the chart:  </vt:lpstr>
      <vt:lpstr>The correct chart </vt:lpstr>
      <vt:lpstr>Do this exercise and revise our knowledge</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777</cp:lastModifiedBy>
  <cp:revision>47</cp:revision>
  <dcterms:created xsi:type="dcterms:W3CDTF">2018-02-13T18:39:42Z</dcterms:created>
  <dcterms:modified xsi:type="dcterms:W3CDTF">2019-11-17T21:34:15Z</dcterms:modified>
</cp:coreProperties>
</file>