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6"/>
  </p:notesMasterIdLst>
  <p:sldIdLst>
    <p:sldId id="297" r:id="rId2"/>
    <p:sldId id="310" r:id="rId3"/>
    <p:sldId id="256" r:id="rId4"/>
    <p:sldId id="311" r:id="rId5"/>
    <p:sldId id="258" r:id="rId6"/>
    <p:sldId id="260" r:id="rId7"/>
    <p:sldId id="262" r:id="rId8"/>
    <p:sldId id="270" r:id="rId9"/>
    <p:sldId id="271" r:id="rId10"/>
    <p:sldId id="277" r:id="rId11"/>
    <p:sldId id="272" r:id="rId12"/>
    <p:sldId id="278" r:id="rId13"/>
    <p:sldId id="273" r:id="rId14"/>
    <p:sldId id="279" r:id="rId15"/>
    <p:sldId id="313" r:id="rId16"/>
    <p:sldId id="300" r:id="rId17"/>
    <p:sldId id="301" r:id="rId18"/>
    <p:sldId id="302" r:id="rId19"/>
    <p:sldId id="303" r:id="rId20"/>
    <p:sldId id="314" r:id="rId21"/>
    <p:sldId id="327" r:id="rId22"/>
    <p:sldId id="315" r:id="rId23"/>
    <p:sldId id="321" r:id="rId24"/>
    <p:sldId id="322" r:id="rId25"/>
    <p:sldId id="317" r:id="rId26"/>
    <p:sldId id="316" r:id="rId27"/>
    <p:sldId id="318" r:id="rId28"/>
    <p:sldId id="323" r:id="rId29"/>
    <p:sldId id="324" r:id="rId30"/>
    <p:sldId id="328" r:id="rId31"/>
    <p:sldId id="329" r:id="rId32"/>
    <p:sldId id="330" r:id="rId33"/>
    <p:sldId id="331" r:id="rId34"/>
    <p:sldId id="309" r:id="rId3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00"/>
    <a:srgbClr val="0000FF"/>
    <a:srgbClr val="008000"/>
    <a:srgbClr val="0000CC"/>
    <a:srgbClr val="E1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4" autoAdjust="0"/>
    <p:restoredTop sz="9466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336930-23E2-4288-91C4-C6C92239A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62C73C7-0811-4C32-88FF-15CA41D70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3EBD-36EF-46A4-B31E-D34902270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27BFD-3A67-4F09-9502-E68E15DE4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A6152-F9F2-431C-816A-8C04A99E8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358D-4618-4B7F-802B-A51DD2442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99A65-5A22-4763-8BD7-35DE92F57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190F-E916-43A5-BA71-071F73967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BCF0-5926-457C-A0A0-A74981D18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FB9CE-7D41-46E8-82FB-7627A5B0A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2389B-A300-48E5-952C-A3A6C43E2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2C66D-6BC6-40B0-A8D6-DF153D103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AA58C-89C7-4487-8C8A-788884776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4E9F-D268-432F-9642-A9A18D0EA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2016-82BE-474C-AAE6-3380B84C6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2A6E6-4923-4AB8-8394-E5630C8BE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43FC5E7-63DF-47CE-B6D2-97CD6F4AC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C469C-9808-49E8-A6AF-B6311057423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i="1">
                <a:solidFill>
                  <a:schemeClr val="tx1"/>
                </a:solidFill>
                <a:latin typeface="Times New Roman" pitchFamily="18" charset="0"/>
              </a:rPr>
              <a:t>Епіграф</a:t>
            </a:r>
            <a:endParaRPr lang="ru-RU" sz="28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480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4800" b="1">
                <a:solidFill>
                  <a:schemeClr val="tx2"/>
                </a:solidFill>
                <a:latin typeface="Monotype Corsiva" pitchFamily="66" charset="0"/>
              </a:rPr>
              <a:t>Найкращий спосіб вивчити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4800" b="1">
                <a:solidFill>
                  <a:schemeClr val="tx2"/>
                </a:solidFill>
                <a:latin typeface="Monotype Corsiva" pitchFamily="66" charset="0"/>
              </a:rPr>
              <a:t>що-небудь – це відкрити самому.</a:t>
            </a:r>
          </a:p>
          <a:p>
            <a:pPr eaLnBrk="1" hangingPunct="1">
              <a:lnSpc>
                <a:spcPct val="90000"/>
              </a:lnSpc>
            </a:pPr>
            <a:endParaRPr lang="uk-UA" sz="4800" b="1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4800">
                <a:latin typeface="Monotype Corsiva" pitchFamily="66" charset="0"/>
              </a:rPr>
              <a:t>                                    </a:t>
            </a:r>
            <a:r>
              <a:rPr lang="uk-UA" sz="4400">
                <a:latin typeface="Monotype Corsiva" pitchFamily="66" charset="0"/>
              </a:rPr>
              <a:t>Д.Пойа</a:t>
            </a:r>
            <a:endParaRPr lang="ru-RU" sz="440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1596E-6ED6-401E-AC83-458B827FFC75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>
                <a:latin typeface="Times New Roman" pitchFamily="18" charset="0"/>
              </a:rPr>
              <a:t>Вкажіть спільний перпендикуляр до прямих АВ і С</a:t>
            </a:r>
            <a:r>
              <a:rPr lang="en-US" sz="3200">
                <a:latin typeface="Times New Roman" pitchFamily="18" charset="0"/>
              </a:rPr>
              <a:t>D</a:t>
            </a:r>
            <a:r>
              <a:rPr lang="uk-UA" sz="3200">
                <a:latin typeface="Times New Roman" pitchFamily="18" charset="0"/>
              </a:rPr>
              <a:t> на зображенні куба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2124075" y="2492375"/>
            <a:ext cx="3240088" cy="720725"/>
          </a:xfrm>
          <a:prstGeom prst="parallelogram">
            <a:avLst>
              <a:gd name="adj" fmla="val 1123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5292725" y="50847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1835150" y="292417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4500563" y="58769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1763713" y="57340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4E293-0604-41A1-B6E0-4E97F10874BB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>
                <a:latin typeface="Times New Roman" pitchFamily="18" charset="0"/>
              </a:rPr>
              <a:t>Вкажіть спільний перпендикуляр до прямих АВ і С</a:t>
            </a:r>
            <a:r>
              <a:rPr lang="en-US" sz="3200">
                <a:latin typeface="Times New Roman" pitchFamily="18" charset="0"/>
              </a:rPr>
              <a:t>D</a:t>
            </a:r>
            <a:r>
              <a:rPr lang="uk-UA" sz="3200">
                <a:latin typeface="Times New Roman" pitchFamily="18" charset="0"/>
              </a:rPr>
              <a:t> на зображенні куба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2124075" y="2492375"/>
            <a:ext cx="3240088" cy="720725"/>
          </a:xfrm>
          <a:prstGeom prst="parallelogram">
            <a:avLst>
              <a:gd name="adj" fmla="val 1123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5292725" y="50847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4284663" y="28527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2555875" y="4868863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356100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B3D7A-0C12-42E0-8506-1194C2F4F7E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>
                <a:latin typeface="Times New Roman" pitchFamily="18" charset="0"/>
              </a:rPr>
              <a:t>Вкажіть спільний перпендикуляр до прямих АВ і С</a:t>
            </a:r>
            <a:r>
              <a:rPr lang="en-US" sz="3200">
                <a:latin typeface="Times New Roman" pitchFamily="18" charset="0"/>
              </a:rPr>
              <a:t>D</a:t>
            </a:r>
            <a:r>
              <a:rPr lang="uk-UA" sz="3200">
                <a:latin typeface="Times New Roman" pitchFamily="18" charset="0"/>
              </a:rPr>
              <a:t> на зображенні куба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2124075" y="2492375"/>
            <a:ext cx="3240088" cy="720725"/>
          </a:xfrm>
          <a:prstGeom prst="parallelogram">
            <a:avLst>
              <a:gd name="adj" fmla="val 1123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5292725" y="50847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4284663" y="28527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2555875" y="4868863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356100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25B8-03E6-46C3-9179-E8178C24C8C1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dirty="0">
                <a:latin typeface="Times New Roman" pitchFamily="18" charset="0"/>
              </a:rPr>
              <a:t>Вкажіть спільний перпендикуляр до прямих АВ і С</a:t>
            </a:r>
            <a:r>
              <a:rPr lang="en-US" sz="3200" dirty="0">
                <a:latin typeface="Times New Roman" pitchFamily="18" charset="0"/>
              </a:rPr>
              <a:t>D</a:t>
            </a:r>
            <a:r>
              <a:rPr lang="uk-UA" sz="3200" dirty="0">
                <a:latin typeface="Times New Roman" pitchFamily="18" charset="0"/>
              </a:rPr>
              <a:t> на зображенні куба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627313" y="21336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292725" y="227647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555875" y="4868863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356100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4572000" y="2492375"/>
            <a:ext cx="792163" cy="33845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Line 19"/>
          <p:cNvSpPr>
            <a:spLocks noChangeShapeType="1"/>
          </p:cNvSpPr>
          <p:nvPr/>
        </p:nvSpPr>
        <p:spPr bwMode="auto">
          <a:xfrm>
            <a:off x="2916238" y="24923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>
            <a:off x="2124075" y="32131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Line 21"/>
          <p:cNvSpPr>
            <a:spLocks noChangeShapeType="1"/>
          </p:cNvSpPr>
          <p:nvPr/>
        </p:nvSpPr>
        <p:spPr bwMode="auto">
          <a:xfrm flipV="1">
            <a:off x="2124075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Line 22"/>
          <p:cNvSpPr>
            <a:spLocks noChangeShapeType="1"/>
          </p:cNvSpPr>
          <p:nvPr/>
        </p:nvSpPr>
        <p:spPr bwMode="auto">
          <a:xfrm flipV="1">
            <a:off x="4572000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5FB20-20AD-4236-BB77-D69DD1484F56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>
                <a:latin typeface="Times New Roman" pitchFamily="18" charset="0"/>
              </a:rPr>
              <a:t>Вкажіть спільний перпендикуляр до прямих АВ і С</a:t>
            </a:r>
            <a:r>
              <a:rPr lang="en-US" sz="3200">
                <a:latin typeface="Times New Roman" pitchFamily="18" charset="0"/>
              </a:rPr>
              <a:t>D</a:t>
            </a:r>
            <a:r>
              <a:rPr lang="uk-UA" sz="3200">
                <a:latin typeface="Times New Roman" pitchFamily="18" charset="0"/>
              </a:rPr>
              <a:t> на зображенні куба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2627313" y="21336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2555875" y="4868863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4356100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 flipV="1">
            <a:off x="4572000" y="2492375"/>
            <a:ext cx="792163" cy="33845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>
            <a:off x="2916238" y="2492375"/>
            <a:ext cx="24479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>
            <a:off x="2124075" y="32131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 flipV="1">
            <a:off x="2124075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 flipV="1">
            <a:off x="4572000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7CE0-4764-4DA8-B501-9483C9D32C3B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2"/>
            <a:ext cx="7793037" cy="1342479"/>
          </a:xfrm>
        </p:spPr>
        <p:txBody>
          <a:bodyPr/>
          <a:lstStyle/>
          <a:p>
            <a:pPr algn="ctr" eaLnBrk="1" hangingPunct="1"/>
            <a:r>
              <a:rPr lang="uk-UA" sz="3600" dirty="0">
                <a:latin typeface="Monotype Corsiva" pitchFamily="66" charset="0"/>
              </a:rPr>
              <a:t>Математичний диктант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636912"/>
            <a:ext cx="8343900" cy="422108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                                                                                 </a:t>
            </a:r>
            <a:r>
              <a:rPr lang="uk-UA" sz="2800" dirty="0">
                <a:latin typeface="Times New Roman" pitchFamily="18" charset="0"/>
              </a:rPr>
              <a:t>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 – квадрат,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</a:rPr>
              <a:t>                                                               МВ    (АВС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8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solidFill>
                  <a:schemeClr val="hlink"/>
                </a:solidFill>
                <a:latin typeface="Times New Roman" pitchFamily="18" charset="0"/>
              </a:rPr>
              <a:t>№1.</a:t>
            </a:r>
            <a:r>
              <a:rPr lang="uk-UA" sz="2600" dirty="0">
                <a:latin typeface="Times New Roman" pitchFamily="18" charset="0"/>
              </a:rPr>
              <a:t>      Відстанню від точки М до прямої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АВ                                    ВС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 буде довжина відрізка …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400" dirty="0">
                <a:latin typeface="Times New Roman" pitchFamily="18" charset="0"/>
              </a:rPr>
              <a:t>                               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</a:rPr>
              <a:t>                        </a:t>
            </a:r>
            <a:endParaRPr lang="en-US" sz="28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702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 flipV="1">
            <a:off x="1619250" y="3068638"/>
            <a:ext cx="3240088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6"/>
          <p:cNvSpPr>
            <a:spLocks noChangeShapeType="1"/>
          </p:cNvSpPr>
          <p:nvPr/>
        </p:nvSpPr>
        <p:spPr bwMode="auto">
          <a:xfrm>
            <a:off x="2411413" y="3068638"/>
            <a:ext cx="1655762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7"/>
          <p:cNvSpPr>
            <a:spLocks noChangeShapeType="1"/>
          </p:cNvSpPr>
          <p:nvPr/>
        </p:nvSpPr>
        <p:spPr bwMode="auto">
          <a:xfrm flipV="1">
            <a:off x="2411413" y="1916113"/>
            <a:ext cx="0" cy="1152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1979613" y="17732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</a:t>
            </a:r>
            <a:endParaRPr lang="ru-RU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1042988" y="4149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1908175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В</a:t>
            </a:r>
            <a:endParaRPr lang="ru-RU"/>
          </a:p>
        </p:txBody>
      </p:sp>
      <p:sp>
        <p:nvSpPr>
          <p:cNvPr id="4109" name="Text Box 11"/>
          <p:cNvSpPr txBox="1">
            <a:spLocks noChangeArrowheads="1"/>
          </p:cNvSpPr>
          <p:nvPr/>
        </p:nvSpPr>
        <p:spPr bwMode="auto">
          <a:xfrm>
            <a:off x="4787900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С</a:t>
            </a:r>
            <a:endParaRPr lang="ru-RU"/>
          </a:p>
        </p:txBody>
      </p:sp>
      <p:sp>
        <p:nvSpPr>
          <p:cNvPr id="4110" name="Text Box 12"/>
          <p:cNvSpPr txBox="1">
            <a:spLocks noChangeArrowheads="1"/>
          </p:cNvSpPr>
          <p:nvPr/>
        </p:nvSpPr>
        <p:spPr bwMode="auto">
          <a:xfrm>
            <a:off x="3851275" y="4149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graphicFrame>
        <p:nvGraphicFramePr>
          <p:cNvPr id="4098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6876256" y="3429000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429000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2987675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О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38AD9-37C5-4A1F-9542-625F521D3080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dirty="0">
                <a:latin typeface="Monotype Corsiva" pitchFamily="66" charset="0"/>
              </a:rPr>
              <a:t>Математичний диктант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                                                                                 </a:t>
            </a:r>
            <a:r>
              <a:rPr lang="uk-UA" sz="2800" dirty="0">
                <a:latin typeface="Times New Roman" pitchFamily="18" charset="0"/>
              </a:rPr>
              <a:t>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 – квадрат,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</a:rPr>
              <a:t>                                                               МВ    (АВС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8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solidFill>
                  <a:schemeClr val="hlink"/>
                </a:solidFill>
                <a:latin typeface="Times New Roman" pitchFamily="18" charset="0"/>
              </a:rPr>
              <a:t>№2.</a:t>
            </a:r>
            <a:r>
              <a:rPr lang="uk-UA" sz="2600" dirty="0">
                <a:latin typeface="Times New Roman" pitchFamily="18" charset="0"/>
              </a:rPr>
              <a:t>      Відстанню від точки М до прямої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А</a:t>
            </a:r>
            <a:r>
              <a:rPr lang="en-US" sz="2600" dirty="0">
                <a:latin typeface="Times New Roman" pitchFamily="18" charset="0"/>
              </a:rPr>
              <a:t>D</a:t>
            </a:r>
            <a:r>
              <a:rPr lang="uk-UA" sz="2600" dirty="0">
                <a:latin typeface="Times New Roman" pitchFamily="18" charset="0"/>
              </a:rPr>
              <a:t>                                   </a:t>
            </a:r>
            <a:r>
              <a:rPr lang="en-US" sz="2600" dirty="0">
                <a:latin typeface="Times New Roman" pitchFamily="18" charset="0"/>
              </a:rPr>
              <a:t>D</a:t>
            </a:r>
            <a:r>
              <a:rPr lang="uk-UA" sz="2600" dirty="0">
                <a:latin typeface="Times New Roman" pitchFamily="18" charset="0"/>
              </a:rPr>
              <a:t>С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буде довжина відрізка …  </a:t>
            </a:r>
            <a:endParaRPr lang="en-US" sz="26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5126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702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 flipV="1">
            <a:off x="1619250" y="3068638"/>
            <a:ext cx="3240088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2411413" y="3068638"/>
            <a:ext cx="1655762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2411413" y="1916113"/>
            <a:ext cx="0" cy="1152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1979613" y="17732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</a:t>
            </a:r>
            <a:endParaRPr lang="ru-RU"/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1042988" y="4149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1908175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В</a:t>
            </a:r>
            <a:endParaRPr lang="ru-RU"/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4787900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С</a:t>
            </a:r>
            <a:endParaRPr lang="ru-RU"/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3851275" y="4149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graphicFrame>
        <p:nvGraphicFramePr>
          <p:cNvPr id="5122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77050" y="285273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85273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987675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О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AD055-37F2-4BE3-8CE2-E14473BA9B44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dirty="0">
                <a:latin typeface="Monotype Corsiva" pitchFamily="66" charset="0"/>
              </a:rPr>
              <a:t>Математичний диктант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204863"/>
            <a:ext cx="8137276" cy="3927649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                                                                                 </a:t>
            </a:r>
            <a:r>
              <a:rPr lang="uk-UA" sz="2800" dirty="0">
                <a:latin typeface="Times New Roman" pitchFamily="18" charset="0"/>
              </a:rPr>
              <a:t>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 – квадрат,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</a:rPr>
              <a:t>                                                               МВ    (АВС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8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solidFill>
                  <a:schemeClr val="hlink"/>
                </a:solidFill>
                <a:latin typeface="Times New Roman" pitchFamily="18" charset="0"/>
              </a:rPr>
              <a:t>№3.</a:t>
            </a:r>
            <a:r>
              <a:rPr lang="uk-UA" sz="2600" dirty="0">
                <a:latin typeface="Times New Roman" pitchFamily="18" charset="0"/>
              </a:rPr>
              <a:t>      Відстанню від точки М до прямої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В</a:t>
            </a:r>
            <a:r>
              <a:rPr lang="en-US" sz="2600" dirty="0">
                <a:latin typeface="Times New Roman" pitchFamily="18" charset="0"/>
              </a:rPr>
              <a:t>D</a:t>
            </a:r>
            <a:r>
              <a:rPr lang="uk-UA" sz="2600" dirty="0">
                <a:latin typeface="Times New Roman" pitchFamily="18" charset="0"/>
              </a:rPr>
              <a:t>                                  АС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 буде довжина відрізка …  </a:t>
            </a:r>
            <a:endParaRPr lang="en-US" sz="26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702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 flipV="1">
            <a:off x="1619250" y="3068638"/>
            <a:ext cx="3240088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2411413" y="3068638"/>
            <a:ext cx="1655762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 flipV="1">
            <a:off x="2411413" y="1916113"/>
            <a:ext cx="0" cy="1152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1979613" y="17732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</a:t>
            </a:r>
            <a:endParaRPr lang="ru-RU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1042988" y="4149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1908175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В</a:t>
            </a:r>
            <a:endParaRPr lang="ru-RU"/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4787900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С</a:t>
            </a:r>
            <a:endParaRPr lang="ru-RU"/>
          </a:p>
        </p:txBody>
      </p:sp>
      <p:sp>
        <p:nvSpPr>
          <p:cNvPr id="6158" name="Text Box 12"/>
          <p:cNvSpPr txBox="1">
            <a:spLocks noChangeArrowheads="1"/>
          </p:cNvSpPr>
          <p:nvPr/>
        </p:nvSpPr>
        <p:spPr bwMode="auto">
          <a:xfrm>
            <a:off x="3851275" y="4149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graphicFrame>
        <p:nvGraphicFramePr>
          <p:cNvPr id="6146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76256" y="2996952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996952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987675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О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5A4B1-DEFC-4573-9C71-E5C12DACC260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dirty="0">
                <a:latin typeface="Monotype Corsiva" pitchFamily="66" charset="0"/>
              </a:rPr>
              <a:t>Математичний диктант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276871"/>
            <a:ext cx="8343900" cy="3855641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                                                                                 </a:t>
            </a:r>
            <a:r>
              <a:rPr lang="uk-UA" sz="2800" dirty="0">
                <a:latin typeface="Times New Roman" pitchFamily="18" charset="0"/>
              </a:rPr>
              <a:t>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 – квадрат,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</a:rPr>
              <a:t>                                                               МВ    (АВС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8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solidFill>
                  <a:schemeClr val="hlink"/>
                </a:solidFill>
                <a:latin typeface="Times New Roman" pitchFamily="18" charset="0"/>
              </a:rPr>
              <a:t>№4.</a:t>
            </a:r>
            <a:r>
              <a:rPr lang="uk-UA" sz="2600" dirty="0">
                <a:latin typeface="Times New Roman" pitchFamily="18" charset="0"/>
              </a:rPr>
              <a:t>      Відстанню між прямими МВ і 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  С</a:t>
            </a:r>
            <a:r>
              <a:rPr lang="en-US" sz="2600" dirty="0">
                <a:latin typeface="Times New Roman" pitchFamily="18" charset="0"/>
              </a:rPr>
              <a:t>D</a:t>
            </a:r>
            <a:r>
              <a:rPr lang="uk-UA" sz="2600" dirty="0">
                <a:latin typeface="Times New Roman" pitchFamily="18" charset="0"/>
              </a:rPr>
              <a:t>                                А</a:t>
            </a:r>
            <a:r>
              <a:rPr lang="en-US" sz="2600" dirty="0">
                <a:latin typeface="Times New Roman" pitchFamily="18" charset="0"/>
              </a:rPr>
              <a:t>D</a:t>
            </a:r>
            <a:endParaRPr lang="uk-UA" sz="2600" dirty="0">
              <a:latin typeface="Times New Roman" pitchFamily="18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      буде довжина відрізка …  </a:t>
            </a:r>
            <a:endParaRPr lang="en-US" sz="26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702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 flipV="1">
            <a:off x="1619250" y="3068638"/>
            <a:ext cx="3240088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6"/>
          <p:cNvSpPr>
            <a:spLocks noChangeShapeType="1"/>
          </p:cNvSpPr>
          <p:nvPr/>
        </p:nvSpPr>
        <p:spPr bwMode="auto">
          <a:xfrm>
            <a:off x="2411413" y="3068638"/>
            <a:ext cx="1655762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7"/>
          <p:cNvSpPr>
            <a:spLocks noChangeShapeType="1"/>
          </p:cNvSpPr>
          <p:nvPr/>
        </p:nvSpPr>
        <p:spPr bwMode="auto">
          <a:xfrm flipV="1">
            <a:off x="2411413" y="1916113"/>
            <a:ext cx="0" cy="1152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1979613" y="17732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</a:t>
            </a:r>
            <a:endParaRPr lang="ru-RU"/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1042988" y="4149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>
            <a:off x="1908175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В</a:t>
            </a:r>
            <a:endParaRPr lang="ru-RU"/>
          </a:p>
        </p:txBody>
      </p: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4787900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С</a:t>
            </a:r>
            <a:endParaRPr lang="ru-RU"/>
          </a:p>
        </p:txBody>
      </p:sp>
      <p:sp>
        <p:nvSpPr>
          <p:cNvPr id="7182" name="Text Box 12"/>
          <p:cNvSpPr txBox="1">
            <a:spLocks noChangeArrowheads="1"/>
          </p:cNvSpPr>
          <p:nvPr/>
        </p:nvSpPr>
        <p:spPr bwMode="auto">
          <a:xfrm>
            <a:off x="3851275" y="4149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graphicFrame>
        <p:nvGraphicFramePr>
          <p:cNvPr id="7170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76256" y="3068960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068960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2987675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О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94323-B4CB-4F8D-A848-79134525DFF1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dirty="0">
                <a:latin typeface="Monotype Corsiva" pitchFamily="66" charset="0"/>
              </a:rPr>
              <a:t>Математичний диктант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204863"/>
            <a:ext cx="8343900" cy="3927649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                                                                                 </a:t>
            </a:r>
            <a:r>
              <a:rPr lang="uk-UA" sz="2800" dirty="0">
                <a:latin typeface="Times New Roman" pitchFamily="18" charset="0"/>
              </a:rPr>
              <a:t>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 – квадрат,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</a:rPr>
              <a:t>                                                               МВ    (АВС</a:t>
            </a:r>
            <a:r>
              <a:rPr lang="en-US" sz="2800" dirty="0">
                <a:latin typeface="Times New Roman" pitchFamily="18" charset="0"/>
              </a:rPr>
              <a:t>D</a:t>
            </a:r>
            <a:r>
              <a:rPr lang="uk-UA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8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80000"/>
              </a:lnSpc>
            </a:pPr>
            <a:endParaRPr lang="en-US" sz="2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solidFill>
                  <a:schemeClr val="hlink"/>
                </a:solidFill>
                <a:latin typeface="Times New Roman" pitchFamily="18" charset="0"/>
              </a:rPr>
              <a:t>№5.</a:t>
            </a:r>
            <a:r>
              <a:rPr lang="uk-UA" sz="2600" dirty="0">
                <a:latin typeface="Times New Roman" pitchFamily="18" charset="0"/>
              </a:rPr>
              <a:t>      Відстанню між прямими 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МВ і АС              А</a:t>
            </a:r>
            <a:r>
              <a:rPr lang="en-US" sz="2600" dirty="0">
                <a:latin typeface="Times New Roman" pitchFamily="18" charset="0"/>
              </a:rPr>
              <a:t>D</a:t>
            </a:r>
            <a:r>
              <a:rPr lang="uk-UA" sz="2600" dirty="0">
                <a:latin typeface="Times New Roman" pitchFamily="18" charset="0"/>
              </a:rPr>
              <a:t> і ВС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600" dirty="0">
                <a:latin typeface="Times New Roman" pitchFamily="18" charset="0"/>
              </a:rPr>
              <a:t>                 буде довжина відрізка …  </a:t>
            </a:r>
            <a:endParaRPr lang="en-US" sz="26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8198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702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5"/>
          <p:cNvSpPr>
            <a:spLocks noChangeShapeType="1"/>
          </p:cNvSpPr>
          <p:nvPr/>
        </p:nvSpPr>
        <p:spPr bwMode="auto">
          <a:xfrm flipV="1">
            <a:off x="1619250" y="3068638"/>
            <a:ext cx="3240088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411413" y="3068638"/>
            <a:ext cx="1655762" cy="1152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 flipV="1">
            <a:off x="2411413" y="1916113"/>
            <a:ext cx="0" cy="1152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1979613" y="17732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</a:t>
            </a:r>
            <a:endParaRPr lang="ru-RU"/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1042988" y="4149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1908175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В</a:t>
            </a:r>
            <a:endParaRPr lang="ru-RU"/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4787900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С</a:t>
            </a:r>
            <a:endParaRPr lang="ru-RU"/>
          </a:p>
        </p:txBody>
      </p:sp>
      <p:sp>
        <p:nvSpPr>
          <p:cNvPr id="8206" name="Text Box 12"/>
          <p:cNvSpPr txBox="1">
            <a:spLocks noChangeArrowheads="1"/>
          </p:cNvSpPr>
          <p:nvPr/>
        </p:nvSpPr>
        <p:spPr bwMode="auto">
          <a:xfrm>
            <a:off x="3851275" y="4149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graphicFrame>
        <p:nvGraphicFramePr>
          <p:cNvPr id="8194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76256" y="2996952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996952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987675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О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i="1" dirty="0"/>
              <a:t>1</a:t>
            </a:r>
            <a:r>
              <a:rPr lang="ru-RU" i="1" dirty="0"/>
              <a:t>3.01.2021</a:t>
            </a: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4800" i="1" dirty="0">
                <a:latin typeface="Monotype Corsiva" pitchFamily="66" charset="0"/>
              </a:rPr>
              <a:t>Класна робота</a:t>
            </a:r>
            <a:endParaRPr lang="ru-RU" sz="4800" i="1" dirty="0">
              <a:latin typeface="Monotype Corsiva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96CB6-F7D0-44BE-B5C8-3F012309DA7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57C17-3BDF-4CF1-BBEF-C559642B1D07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600" dirty="0">
                <a:solidFill>
                  <a:srgbClr val="FF0000"/>
                </a:solidFill>
                <a:latin typeface="Times New Roman" pitchFamily="18" charset="0"/>
              </a:rPr>
              <a:t>№6. </a:t>
            </a:r>
            <a:r>
              <a:rPr lang="uk-UA" sz="2600" dirty="0">
                <a:latin typeface="Times New Roman" pitchFamily="18" charset="0"/>
              </a:rPr>
              <a:t> Побудуйте спільний перпендикуляр до           	прямих АВ і С</a:t>
            </a:r>
            <a:r>
              <a:rPr lang="en-US" sz="2600" dirty="0">
                <a:latin typeface="Times New Roman" pitchFamily="18" charset="0"/>
              </a:rPr>
              <a:t>D</a:t>
            </a:r>
            <a:r>
              <a:rPr lang="uk-UA" sz="2600" dirty="0">
                <a:latin typeface="Times New Roman" pitchFamily="18" charset="0"/>
              </a:rPr>
              <a:t> на зображенні куба</a:t>
            </a:r>
            <a:endParaRPr lang="ru-RU" sz="2600" dirty="0">
              <a:latin typeface="Times New Roman" pitchFamily="18" charset="0"/>
            </a:endParaRPr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91623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5364163" y="24209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1835150" y="28527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4356100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916238" y="24923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124075" y="32131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2124075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4572000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4572000" y="2492375"/>
            <a:ext cx="792163" cy="33845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124075" y="3213100"/>
            <a:ext cx="792163" cy="1944688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476672"/>
            <a:ext cx="7793037" cy="864096"/>
          </a:xfrm>
        </p:spPr>
        <p:txBody>
          <a:bodyPr/>
          <a:lstStyle/>
          <a:p>
            <a:pPr algn="ctr"/>
            <a:r>
              <a:rPr lang="uk-UA" sz="3200" dirty="0"/>
              <a:t>Перевірка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І варіант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№1.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МВ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№2.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АМ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№3.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МВ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№4.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ВС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№5.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ІІ варіант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№1.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МВ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№2.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МС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№3.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МО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№4.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АВ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№5.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АВ або 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2389B-A300-48E5-952C-A3A6C43E217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A7D41-9006-4489-88B5-355B76AAF52E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26455"/>
          </a:xfrm>
        </p:spPr>
        <p:txBody>
          <a:bodyPr/>
          <a:lstStyle/>
          <a:p>
            <a:pPr algn="ctr" eaLnBrk="1" hangingPunct="1"/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</a:rPr>
              <a:t>№6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291623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364163" y="24209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 dirty="0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1835150" y="28527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356100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2916238" y="24923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2124075" y="32131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 flipV="1">
            <a:off x="2124075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18"/>
          <p:cNvSpPr>
            <a:spLocks noChangeShapeType="1"/>
          </p:cNvSpPr>
          <p:nvPr/>
        </p:nvSpPr>
        <p:spPr bwMode="auto">
          <a:xfrm flipV="1">
            <a:off x="4572000" y="24923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 flipH="1">
            <a:off x="4572000" y="2492375"/>
            <a:ext cx="792163" cy="338455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>
            <a:off x="2124075" y="3213100"/>
            <a:ext cx="792163" cy="1944688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>
            <a:off x="4572000" y="3213100"/>
            <a:ext cx="792163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 flipH="1">
            <a:off x="2124075" y="2492375"/>
            <a:ext cx="792163" cy="3384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>
            <a:off x="2484438" y="4149725"/>
            <a:ext cx="251936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№1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Знайти  відстань  від точки А до прямої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872208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75856" y="2204864"/>
            <a:ext cx="0" cy="14398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3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</a:t>
            </a:r>
            <a:r>
              <a:rPr lang="uk-UA" b="1" dirty="0">
                <a:latin typeface="Monotype Corsiva" pitchFamily="66" charset="0"/>
              </a:rPr>
              <a:t>Розв'язання: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2564904"/>
            <a:ext cx="7349752" cy="3567608"/>
          </a:xfrm>
        </p:spPr>
        <p:txBody>
          <a:bodyPr/>
          <a:lstStyle/>
          <a:p>
            <a:pPr>
              <a:buNone/>
            </a:pPr>
            <a:r>
              <a:rPr lang="uk-UA" sz="2400" dirty="0"/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Відстанню від точки А до прямої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буде    перпендикуляр АО.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∆ АВ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прямокутний, 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=10см, АС=В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=10см, АО=АС:2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АО=10:2=5см.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Відповідь: 5см.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BBCF0-5926-457C-A0A0-A74981D18E6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№2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Знайдіть  відстані  між  прямими 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і АВ         ;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і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872208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03848" y="2204864"/>
            <a:ext cx="0" cy="14398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№2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Знайдіть  відстані  між  прямими 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і АВ         ;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і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872208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03848" y="2204864"/>
            <a:ext cx="0" cy="14398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>
            <a:endCxn id="9222" idx="5"/>
          </p:cNvCxnSpPr>
          <p:nvPr/>
        </p:nvCxnSpPr>
        <p:spPr bwMode="auto">
          <a:xfrm flipH="1" flipV="1">
            <a:off x="1937174" y="3644901"/>
            <a:ext cx="1338682" cy="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2843808" y="3645024"/>
            <a:ext cx="354486" cy="576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</a:t>
            </a:r>
            <a:r>
              <a:rPr lang="uk-UA" b="1" dirty="0">
                <a:latin typeface="Monotype Corsiva" pitchFamily="66" charset="0"/>
              </a:rPr>
              <a:t>Розв'язання: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2564904"/>
            <a:ext cx="7349752" cy="3567608"/>
          </a:xfrm>
        </p:spPr>
        <p:txBody>
          <a:bodyPr/>
          <a:lstStyle/>
          <a:p>
            <a:pPr>
              <a:buNone/>
            </a:pPr>
            <a:r>
              <a:rPr lang="uk-UA" sz="2400" dirty="0"/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Відстанню між прямими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АВ буде    перпендикуляр ОК.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ОК=А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:2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ОК=8:2=4(см)</a:t>
            </a:r>
          </a:p>
          <a:p>
            <a:pPr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 За аналогією: ОР=3см</a:t>
            </a:r>
          </a:p>
          <a:p>
            <a:pPr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Відповідь: 4см, 3см.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BBCF0-5926-457C-A0A0-A74981D18E61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№3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Знайти  відстань  від точки М до прямої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872208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03848" y="2204864"/>
            <a:ext cx="0" cy="14398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>
            <a:endCxn id="9222" idx="5"/>
          </p:cNvCxnSpPr>
          <p:nvPr/>
        </p:nvCxnSpPr>
        <p:spPr bwMode="auto">
          <a:xfrm flipH="1" flipV="1">
            <a:off x="1937174" y="3644901"/>
            <a:ext cx="1266674" cy="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2843808" y="3645024"/>
            <a:ext cx="354486" cy="576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№3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Знайти  відстань  від точки М до прямої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872208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03848" y="2276872"/>
            <a:ext cx="0" cy="136785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>
            <a:stCxn id="9225" idx="0"/>
            <a:endCxn id="9222" idx="5"/>
          </p:cNvCxnSpPr>
          <p:nvPr/>
        </p:nvCxnSpPr>
        <p:spPr bwMode="auto">
          <a:xfrm flipH="1">
            <a:off x="1937174" y="3644726"/>
            <a:ext cx="1266674" cy="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2843808" y="3645024"/>
            <a:ext cx="354486" cy="576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>
            <a:stCxn id="9226" idx="2"/>
          </p:cNvCxnSpPr>
          <p:nvPr/>
        </p:nvCxnSpPr>
        <p:spPr bwMode="auto">
          <a:xfrm flipH="1">
            <a:off x="2843809" y="2283544"/>
            <a:ext cx="323626" cy="1937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30F50-C995-44B3-B4CD-F6FDC9034A6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052513"/>
            <a:ext cx="6697662" cy="37115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Відстані</a:t>
            </a:r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  <a:p>
            <a:pPr>
              <a:defRPr/>
            </a:pPr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у </a:t>
            </a:r>
            <a:r>
              <a:rPr lang="ru-RU" sz="3600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просторі</a:t>
            </a:r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. </a:t>
            </a:r>
          </a:p>
          <a:p>
            <a:pPr>
              <a:defRPr/>
            </a:pPr>
            <a:r>
              <a:rPr lang="uk-UA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Розв'язування задач</a:t>
            </a:r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</a:t>
            </a:r>
            <a:r>
              <a:rPr lang="uk-UA" b="1" dirty="0">
                <a:latin typeface="Monotype Corsiva" pitchFamily="66" charset="0"/>
              </a:rPr>
              <a:t>Розв'язання: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2564904"/>
            <a:ext cx="7349752" cy="3567608"/>
          </a:xfrm>
        </p:spPr>
        <p:txBody>
          <a:bodyPr/>
          <a:lstStyle/>
          <a:p>
            <a:pPr>
              <a:buNone/>
            </a:pPr>
            <a:r>
              <a:rPr lang="uk-UA" sz="2400" dirty="0"/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ТТП відстанню від точки М до прямої АВ буде    перпендикуляр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 ∆ МОР – прямокутний з катетами 3см і 4 см, тому гіпотенуза 5см (єгипетський трикутник).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МР=5см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Відповідь: 5см.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BBCF0-5926-457C-A0A0-A74981D18E6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31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№4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Знайти  відстань  від точки М до точки 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872208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03848" y="2204864"/>
            <a:ext cx="0" cy="14398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5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 bwMode="auto">
          <a:xfrm flipH="1" flipV="1">
            <a:off x="1907704" y="3645024"/>
            <a:ext cx="1338682" cy="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2843808" y="3645024"/>
            <a:ext cx="360040" cy="576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>
            <a:stCxn id="9226" idx="2"/>
          </p:cNvCxnSpPr>
          <p:nvPr/>
        </p:nvCxnSpPr>
        <p:spPr bwMode="auto">
          <a:xfrm flipH="1">
            <a:off x="2843809" y="2283544"/>
            <a:ext cx="323626" cy="1937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5435-0136-4DE4-B4E5-AF15C63B27DA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dirty="0">
                <a:latin typeface="Monotype Corsiva" pitchFamily="66" charset="0"/>
              </a:rPr>
              <a:t>Розв'язування задач на знаходження відстані.         </a:t>
            </a:r>
            <a:br>
              <a:rPr lang="uk-UA" sz="3200" dirty="0">
                <a:latin typeface="Monotype Corsiva" pitchFamily="66" charset="0"/>
              </a:rPr>
            </a:br>
            <a:r>
              <a:rPr lang="uk-UA" sz="3200" dirty="0">
                <a:latin typeface="Monotype Corsiva" pitchFamily="66" charset="0"/>
              </a:rPr>
              <a:t>     </a:t>
            </a:r>
            <a:r>
              <a:rPr lang="uk-UA" sz="3200" b="1" dirty="0">
                <a:latin typeface="Monotype Corsiva" pitchFamily="66" charset="0"/>
              </a:rPr>
              <a:t>Задача №4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132856"/>
            <a:ext cx="7920880" cy="404251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sz="18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4см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dirty="0">
                <a:latin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uk-UA" sz="2000" dirty="0">
                <a:latin typeface="Times New Roman" pitchFamily="18" charset="0"/>
              </a:rPr>
              <a:t>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 – прямокутник,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</a:t>
            </a:r>
            <a:r>
              <a:rPr lang="uk-UA" sz="1400" dirty="0">
                <a:latin typeface="Times New Roman" pitchFamily="18" charset="0"/>
              </a:rPr>
              <a:t>6см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у якого АВ=6см, </a:t>
            </a:r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А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=8см,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>
                <a:latin typeface="Times New Roman" pitchFamily="18" charset="0"/>
              </a:rPr>
              <a:t>            К</a:t>
            </a:r>
            <a:r>
              <a:rPr lang="uk-UA" sz="2000" dirty="0">
                <a:latin typeface="Times New Roman" pitchFamily="18" charset="0"/>
              </a:rPr>
              <a:t>                                                                   </a:t>
            </a:r>
            <a:r>
              <a:rPr lang="uk-UA" sz="2000" dirty="0" err="1">
                <a:latin typeface="Times New Roman" pitchFamily="18" charset="0"/>
              </a:rPr>
              <a:t>МО</a:t>
            </a:r>
            <a:r>
              <a:rPr lang="uk-UA" sz="2000" dirty="0">
                <a:latin typeface="Times New Roman" pitchFamily="18" charset="0"/>
              </a:rPr>
              <a:t>    (АВС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),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latin typeface="Times New Roman" pitchFamily="18" charset="0"/>
              </a:rPr>
              <a:t>                                                                                МО=4см</a:t>
            </a:r>
            <a:endParaRPr lang="en-US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uk-UA" sz="1400" dirty="0"/>
              <a:t>                                           8см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400" dirty="0"/>
          </a:p>
          <a:p>
            <a:pPr marL="533400" indent="-533400" algn="ctr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</a:rPr>
              <a:t>Знайти  відстань  від точки М до точки </a:t>
            </a:r>
            <a:r>
              <a:rPr lang="en-US" sz="2000" dirty="0">
                <a:latin typeface="Times New Roman" pitchFamily="18" charset="0"/>
              </a:rPr>
              <a:t>D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619250" y="3068638"/>
            <a:ext cx="3240088" cy="1152525"/>
          </a:xfrm>
          <a:prstGeom prst="parallelogram">
            <a:avLst>
              <a:gd name="adj" fmla="val 551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1619672" y="3068960"/>
            <a:ext cx="3240360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2267744" y="3068960"/>
            <a:ext cx="1944216" cy="115212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3203848" y="2276872"/>
            <a:ext cx="0" cy="136785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915816" y="19168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М</a:t>
            </a:r>
            <a:endParaRPr lang="ru-RU" dirty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043608" y="4221088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А</a:t>
            </a:r>
            <a:endParaRPr lang="ru-RU" dirty="0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07704" y="270892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В</a:t>
            </a:r>
            <a:endParaRPr lang="ru-RU" dirty="0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4716016" y="270892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С</a:t>
            </a:r>
            <a:endParaRPr lang="ru-RU" dirty="0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995936" y="4221088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3203848" y="364502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О</a:t>
            </a:r>
            <a:endParaRPr lang="ru-RU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2627784" y="4293096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/>
              <a:t>Р</a:t>
            </a:r>
            <a:endParaRPr lang="ru-RU" dirty="0"/>
          </a:p>
        </p:txBody>
      </p:sp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6372200" y="3501008"/>
          <a:ext cx="330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01008"/>
                        <a:ext cx="330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>
            <a:endCxn id="9222" idx="5"/>
          </p:cNvCxnSpPr>
          <p:nvPr/>
        </p:nvCxnSpPr>
        <p:spPr bwMode="auto">
          <a:xfrm flipH="1" flipV="1">
            <a:off x="1937174" y="3644901"/>
            <a:ext cx="1266674" cy="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2843808" y="3645024"/>
            <a:ext cx="354486" cy="576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flipH="1">
            <a:off x="2843808" y="2276872"/>
            <a:ext cx="323628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>
            <a:stCxn id="9225" idx="1"/>
            <a:endCxn id="9224" idx="1"/>
          </p:cNvCxnSpPr>
          <p:nvPr/>
        </p:nvCxnSpPr>
        <p:spPr bwMode="auto">
          <a:xfrm>
            <a:off x="3203848" y="2276872"/>
            <a:ext cx="1008112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</a:t>
            </a:r>
            <a:r>
              <a:rPr lang="uk-UA" b="1" dirty="0">
                <a:latin typeface="Monotype Corsiva" pitchFamily="66" charset="0"/>
              </a:rPr>
              <a:t>Розв'язання: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2564904"/>
            <a:ext cx="7349752" cy="3567608"/>
          </a:xfrm>
        </p:spPr>
        <p:txBody>
          <a:bodyPr/>
          <a:lstStyle/>
          <a:p>
            <a:pPr>
              <a:buNone/>
            </a:pPr>
            <a:r>
              <a:rPr lang="uk-UA" sz="2400" dirty="0"/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Відстанню від точки М до точки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буде    відрізок 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 ∆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en-US" sz="2400" dirty="0">
                <a:latin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прямокутний з катетами 5 см і 4 см.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За теоремою Піфагора: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М</a:t>
            </a:r>
            <a:r>
              <a:rPr lang="en-US" sz="2400" dirty="0">
                <a:latin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</a:rPr>
              <a:t>= √ </a:t>
            </a:r>
            <a:r>
              <a:rPr lang="uk-UA" sz="2400" dirty="0"/>
              <a:t>О</a:t>
            </a:r>
            <a:r>
              <a:rPr lang="en-US" sz="2400" dirty="0"/>
              <a:t>D</a:t>
            </a:r>
            <a:r>
              <a:rPr lang="ru-RU" sz="2400" baseline="30000" dirty="0"/>
              <a:t>2</a:t>
            </a:r>
            <a:r>
              <a:rPr lang="ru-RU" sz="2400" dirty="0"/>
              <a:t>+ОМ</a:t>
            </a:r>
            <a:r>
              <a:rPr lang="ru-RU" sz="2400" baseline="30000" dirty="0"/>
              <a:t>2</a:t>
            </a:r>
            <a:endParaRPr lang="ru-RU" sz="2400" dirty="0"/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М</a:t>
            </a:r>
            <a:r>
              <a:rPr lang="en-US" sz="2400" dirty="0">
                <a:latin typeface="Times New Roman" pitchFamily="18" charset="0"/>
              </a:rPr>
              <a:t>D</a:t>
            </a:r>
            <a:r>
              <a:rPr lang="uk-UA" sz="2400" dirty="0">
                <a:latin typeface="Times New Roman" pitchFamily="18" charset="0"/>
              </a:rPr>
              <a:t>= √ </a:t>
            </a:r>
            <a:r>
              <a:rPr lang="uk-UA" sz="2400" dirty="0"/>
              <a:t>5</a:t>
            </a:r>
            <a:r>
              <a:rPr lang="ru-RU" sz="2400" baseline="30000" dirty="0"/>
              <a:t>2</a:t>
            </a:r>
            <a:r>
              <a:rPr lang="ru-RU" sz="2400" dirty="0"/>
              <a:t>+4</a:t>
            </a:r>
            <a:r>
              <a:rPr lang="ru-RU" sz="2400" baseline="30000" dirty="0"/>
              <a:t>2 </a:t>
            </a:r>
            <a:r>
              <a:rPr lang="ru-RU" sz="2400" dirty="0"/>
              <a:t> =</a:t>
            </a:r>
            <a:r>
              <a:rPr lang="ru-RU" sz="2400" baseline="30000" dirty="0"/>
              <a:t> </a:t>
            </a:r>
            <a:r>
              <a:rPr lang="uk-UA" sz="2400" dirty="0">
                <a:latin typeface="Times New Roman" pitchFamily="18" charset="0"/>
              </a:rPr>
              <a:t>√ 25+16 = √ 41</a:t>
            </a:r>
            <a:endParaRPr lang="ru-RU" sz="2400" dirty="0"/>
          </a:p>
          <a:p>
            <a:pPr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Відповідь: </a:t>
            </a:r>
            <a:r>
              <a:rPr lang="uk-UA" sz="2400" dirty="0">
                <a:latin typeface="Times New Roman" pitchFamily="18" charset="0"/>
              </a:rPr>
              <a:t>√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41см.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BBCF0-5926-457C-A0A0-A74981D18E61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C8E9C-0B2B-4BC2-AA24-7E780387C76F}" type="slidenum">
              <a:rPr lang="ru-RU"/>
              <a:pPr>
                <a:defRPr/>
              </a:pPr>
              <a:t>34</a:t>
            </a:fld>
            <a:endParaRPr lang="ru-RU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4000" dirty="0">
                <a:solidFill>
                  <a:schemeClr val="folHlink"/>
                </a:solidFill>
                <a:latin typeface="Monotype Corsiva" pitchFamily="66" charset="0"/>
              </a:rPr>
              <a:t>Домашнє завдання:</a:t>
            </a:r>
          </a:p>
          <a:p>
            <a:pPr algn="ctr" eaLnBrk="1" hangingPunct="1">
              <a:buFont typeface="Wingdings" pitchFamily="2" charset="2"/>
              <a:buNone/>
            </a:pPr>
            <a:endParaRPr lang="uk-UA" sz="4000" dirty="0">
              <a:solidFill>
                <a:schemeClr val="folHlink"/>
              </a:solidFill>
              <a:latin typeface="Monotype Corsiva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dirty="0">
                <a:latin typeface="Times New Roman" pitchFamily="18" charset="0"/>
              </a:rPr>
              <a:t> завдання у </a:t>
            </a:r>
            <a:r>
              <a:rPr lang="uk-UA">
                <a:latin typeface="Times New Roman" pitchFamily="18" charset="0"/>
              </a:rPr>
              <a:t>МійКлас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i="1" dirty="0">
                <a:latin typeface="Monotype Corsiva" pitchFamily="66" charset="0"/>
              </a:rPr>
              <a:t>Між якими основними геометричними фігурами можливе знаходження відстані?</a:t>
            </a:r>
            <a:endParaRPr lang="ru-RU" sz="3600" b="1" i="1" dirty="0">
              <a:latin typeface="Monotype Corsiva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B9456-0EC1-4176-B5FE-CFEA295F262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pSp>
        <p:nvGrpSpPr>
          <p:cNvPr id="2" name="Diagram 5">
            <a:extLst>
              <a:ext uri="{FF2B5EF4-FFF2-40B4-BE49-F238E27FC236}">
                <a16:creationId xmlns:a16="http://schemas.microsoft.com/office/drawing/2014/main" id="{572B5490-0D77-42FD-9821-384C9A15DD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82688" y="2017713"/>
            <a:ext cx="7781925" cy="4148137"/>
            <a:chOff x="1311" y="440"/>
            <a:chExt cx="3202" cy="3065"/>
          </a:xfrm>
        </p:grpSpPr>
        <p:sp>
          <p:nvSpPr>
            <p:cNvPr id="3" name="_s1028">
              <a:extLst>
                <a:ext uri="{FF2B5EF4-FFF2-40B4-BE49-F238E27FC236}">
                  <a16:creationId xmlns:a16="http://schemas.microsoft.com/office/drawing/2014/main" id="{F15E82E1-D706-49D9-B56B-DA0B7658DD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3" y="2682"/>
              <a:ext cx="190" cy="21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1029">
              <a:extLst>
                <a:ext uri="{FF2B5EF4-FFF2-40B4-BE49-F238E27FC236}">
                  <a16:creationId xmlns:a16="http://schemas.microsoft.com/office/drawing/2014/main" id="{00FB0C8D-364F-4894-81AB-6963AD5A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" y="475"/>
              <a:ext cx="681" cy="67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cs typeface="Arial" panose="020B0604020202020204" pitchFamily="34" charset="0"/>
                </a:rPr>
                <a:t>точка</a:t>
              </a:r>
              <a:endParaRPr kumimoji="0" lang="ru-RU" altLang="ru-RU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6" name="_s1030">
              <a:extLst>
                <a:ext uri="{FF2B5EF4-FFF2-40B4-BE49-F238E27FC236}">
                  <a16:creationId xmlns:a16="http://schemas.microsoft.com/office/drawing/2014/main" id="{02A67148-8B6E-4FEB-A846-9B3396FE4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9" y="1863"/>
              <a:ext cx="243" cy="39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1031">
              <a:extLst>
                <a:ext uri="{FF2B5EF4-FFF2-40B4-BE49-F238E27FC236}">
                  <a16:creationId xmlns:a16="http://schemas.microsoft.com/office/drawing/2014/main" id="{591834FA-F213-4E30-8459-C05A8B439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2184"/>
              <a:ext cx="679" cy="67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cs typeface="Arial" panose="020B0604020202020204" pitchFamily="34" charset="0"/>
                </a:rPr>
                <a:t>площина</a:t>
              </a:r>
              <a:endParaRPr kumimoji="0" lang="ru-RU" alt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8" name="_s1032">
              <a:extLst>
                <a:ext uri="{FF2B5EF4-FFF2-40B4-BE49-F238E27FC236}">
                  <a16:creationId xmlns:a16="http://schemas.microsoft.com/office/drawing/2014/main" id="{B2F587CE-B606-45AB-9353-433ABC47D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9" y="2718"/>
              <a:ext cx="175" cy="2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1033">
              <a:extLst>
                <a:ext uri="{FF2B5EF4-FFF2-40B4-BE49-F238E27FC236}">
                  <a16:creationId xmlns:a16="http://schemas.microsoft.com/office/drawing/2014/main" id="{AD29ADA7-45B6-4C40-8046-8F3D9C374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6" y="2825"/>
              <a:ext cx="679" cy="678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cs typeface="Arial" panose="020B0604020202020204" pitchFamily="34" charset="0"/>
                </a:rPr>
                <a:t>площина</a:t>
              </a:r>
              <a:endParaRPr kumimoji="0" lang="ru-RU" alt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0" name="_s1034">
              <a:extLst>
                <a:ext uri="{FF2B5EF4-FFF2-40B4-BE49-F238E27FC236}">
                  <a16:creationId xmlns:a16="http://schemas.microsoft.com/office/drawing/2014/main" id="{A6B71E6D-FE16-425A-B6A9-F189BDB30D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3" y="2610"/>
              <a:ext cx="352" cy="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1035">
              <a:extLst>
                <a:ext uri="{FF2B5EF4-FFF2-40B4-BE49-F238E27FC236}">
                  <a16:creationId xmlns:a16="http://schemas.microsoft.com/office/drawing/2014/main" id="{FC1C9A18-54B2-45AA-8F9D-5D54ED8C7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" y="2825"/>
              <a:ext cx="679" cy="68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cs typeface="Arial" panose="020B0604020202020204" pitchFamily="34" charset="0"/>
                </a:rPr>
                <a:t>пряма</a:t>
              </a:r>
              <a:endParaRPr kumimoji="0" lang="ru-RU" altLang="ru-RU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2" name="_s1036">
              <a:extLst>
                <a:ext uri="{FF2B5EF4-FFF2-40B4-BE49-F238E27FC236}">
                  <a16:creationId xmlns:a16="http://schemas.microsoft.com/office/drawing/2014/main" id="{5C0FCA11-376E-4651-B62E-DB97E8BBD0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5" y="1828"/>
              <a:ext cx="271" cy="35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_s1037">
              <a:extLst>
                <a:ext uri="{FF2B5EF4-FFF2-40B4-BE49-F238E27FC236}">
                  <a16:creationId xmlns:a16="http://schemas.microsoft.com/office/drawing/2014/main" id="{33F9D709-0EEA-49B0-BBFE-DB64775DB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" y="1365"/>
              <a:ext cx="679" cy="68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cs typeface="Arial" panose="020B0604020202020204" pitchFamily="34" charset="0"/>
                </a:rPr>
                <a:t>точка</a:t>
              </a:r>
              <a:endParaRPr kumimoji="0" lang="ru-RU" altLang="ru-RU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4" name="_s1038">
              <a:extLst>
                <a:ext uri="{FF2B5EF4-FFF2-40B4-BE49-F238E27FC236}">
                  <a16:creationId xmlns:a16="http://schemas.microsoft.com/office/drawing/2014/main" id="{E4B45E45-E9A6-4241-8D5A-6BD581ECC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2208"/>
              <a:ext cx="679" cy="67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cs typeface="Arial" panose="020B0604020202020204" pitchFamily="34" charset="0"/>
                </a:rPr>
                <a:t>пряма</a:t>
              </a:r>
              <a:endParaRPr kumimoji="0" lang="ru-RU" altLang="ru-RU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5BEB7301-A931-4BAA-AA34-54E39AA7FC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52" y="1152"/>
              <a:ext cx="1" cy="21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D198-536F-47B3-87BE-ADF11CE97FC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559800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dirty="0"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dirty="0">
                <a:latin typeface="Monotype Corsiva" pitchFamily="66" charset="0"/>
              </a:rPr>
              <a:t>     </a:t>
            </a:r>
            <a:r>
              <a:rPr lang="uk-UA" sz="3600" dirty="0">
                <a:solidFill>
                  <a:schemeClr val="tx2"/>
                </a:solidFill>
                <a:latin typeface="Monotype Corsiva" pitchFamily="66" charset="0"/>
              </a:rPr>
              <a:t>Відстань від точки до: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 dirty="0">
              <a:solidFill>
                <a:schemeClr val="tx2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dirty="0">
                <a:latin typeface="Monotype Corsiva" pitchFamily="66" charset="0"/>
              </a:rPr>
              <a:t>а) точки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 dirty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 dirty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dirty="0">
                <a:latin typeface="Monotype Corsiva" pitchFamily="66" charset="0"/>
              </a:rPr>
              <a:t>               б) прямої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 dirty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 dirty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dirty="0">
                <a:latin typeface="Monotype Corsiva" pitchFamily="66" charset="0"/>
              </a:rPr>
              <a:t>                                  в) площини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555875" y="29241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356100" y="22764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508625" y="309562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Oval 8"/>
          <p:cNvSpPr>
            <a:spLocks noChangeArrowheads="1"/>
          </p:cNvSpPr>
          <p:nvPr/>
        </p:nvSpPr>
        <p:spPr bwMode="auto">
          <a:xfrm>
            <a:off x="7596188" y="429260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H="1">
            <a:off x="2627313" y="2349500"/>
            <a:ext cx="1800225" cy="5746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11"/>
          <p:cNvSpPr>
            <a:spLocks noChangeShapeType="1"/>
          </p:cNvSpPr>
          <p:nvPr/>
        </p:nvSpPr>
        <p:spPr bwMode="auto">
          <a:xfrm>
            <a:off x="4067175" y="4221163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5508104" y="3140968"/>
            <a:ext cx="521" cy="10081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AutoShape 20"/>
          <p:cNvSpPr>
            <a:spLocks noChangeArrowheads="1"/>
          </p:cNvSpPr>
          <p:nvPr/>
        </p:nvSpPr>
        <p:spPr bwMode="auto">
          <a:xfrm>
            <a:off x="6372225" y="5229225"/>
            <a:ext cx="2376488" cy="863600"/>
          </a:xfrm>
          <a:prstGeom prst="parallelogram">
            <a:avLst>
              <a:gd name="adj" fmla="val 68796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>
            <a:off x="7667625" y="4365625"/>
            <a:ext cx="0" cy="12239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5435600" y="4149725"/>
            <a:ext cx="73025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Text Box 25"/>
          <p:cNvSpPr txBox="1">
            <a:spLocks noChangeArrowheads="1"/>
          </p:cNvSpPr>
          <p:nvPr/>
        </p:nvSpPr>
        <p:spPr bwMode="auto">
          <a:xfrm>
            <a:off x="2411413" y="24209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000" b="1">
                <a:latin typeface="Tahoma" pitchFamily="34" charset="0"/>
              </a:rPr>
              <a:t>А</a:t>
            </a:r>
            <a:endParaRPr lang="ru-RU" sz="2000" b="1">
              <a:latin typeface="Tahoma" pitchFamily="34" charset="0"/>
            </a:endParaRPr>
          </a:p>
        </p:txBody>
      </p:sp>
      <p:sp>
        <p:nvSpPr>
          <p:cNvPr id="20495" name="Text Box 26"/>
          <p:cNvSpPr txBox="1">
            <a:spLocks noChangeArrowheads="1"/>
          </p:cNvSpPr>
          <p:nvPr/>
        </p:nvSpPr>
        <p:spPr bwMode="auto">
          <a:xfrm>
            <a:off x="4211638" y="19161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2000" b="1">
                <a:latin typeface="Tahoma" pitchFamily="34" charset="0"/>
              </a:rPr>
              <a:t>В</a:t>
            </a:r>
            <a:endParaRPr lang="ru-RU" sz="2000" b="1">
              <a:latin typeface="Tahoma" pitchFamily="34" charset="0"/>
            </a:endParaRPr>
          </a:p>
        </p:txBody>
      </p:sp>
      <p:sp>
        <p:nvSpPr>
          <p:cNvPr id="20496" name="Text Box 27"/>
          <p:cNvSpPr txBox="1">
            <a:spLocks noChangeArrowheads="1"/>
          </p:cNvSpPr>
          <p:nvPr/>
        </p:nvSpPr>
        <p:spPr bwMode="auto">
          <a:xfrm>
            <a:off x="5292080" y="2708920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2000" b="1">
                <a:latin typeface="Tahoma" pitchFamily="34" charset="0"/>
              </a:rPr>
              <a:t>А</a:t>
            </a:r>
            <a:endParaRPr lang="ru-RU" sz="2000" b="1">
              <a:latin typeface="Tahoma" pitchFamily="34" charset="0"/>
            </a:endParaRPr>
          </a:p>
        </p:txBody>
      </p:sp>
      <p:sp>
        <p:nvSpPr>
          <p:cNvPr id="20497" name="Text Box 28"/>
          <p:cNvSpPr txBox="1">
            <a:spLocks noChangeArrowheads="1"/>
          </p:cNvSpPr>
          <p:nvPr/>
        </p:nvSpPr>
        <p:spPr bwMode="auto">
          <a:xfrm>
            <a:off x="7524750" y="378936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2000" b="1">
                <a:latin typeface="Tahoma" pitchFamily="34" charset="0"/>
              </a:rPr>
              <a:t>А</a:t>
            </a:r>
            <a:endParaRPr lang="ru-RU" sz="2000" b="1">
              <a:latin typeface="Tahoma" pitchFamily="34" charset="0"/>
            </a:endParaRPr>
          </a:p>
        </p:txBody>
      </p:sp>
      <p:sp>
        <p:nvSpPr>
          <p:cNvPr id="20498" name="Text Box 29"/>
          <p:cNvSpPr txBox="1">
            <a:spLocks noChangeArrowheads="1"/>
          </p:cNvSpPr>
          <p:nvPr/>
        </p:nvSpPr>
        <p:spPr bwMode="auto">
          <a:xfrm>
            <a:off x="4356100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>
                <a:latin typeface="Tahoma" pitchFamily="34" charset="0"/>
              </a:rPr>
              <a:t>а</a:t>
            </a:r>
            <a:endParaRPr lang="ru-RU">
              <a:latin typeface="Tahoma" pitchFamily="34" charset="0"/>
            </a:endParaRPr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>
            <a:off x="7235825" y="5589588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0" grpId="0" animBg="1"/>
      <p:bldP spid="87058" grpId="0" animBg="1"/>
      <p:bldP spid="87063" grpId="0" animBg="1"/>
      <p:bldP spid="87064" grpId="0" animBg="1"/>
      <p:bldP spid="870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2B9E7-B0A8-4BF4-AC47-5860BDE50C13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559800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>
                <a:latin typeface="Monotype Corsiva" pitchFamily="66" charset="0"/>
              </a:rPr>
              <a:t>     </a:t>
            </a:r>
            <a:r>
              <a:rPr lang="uk-UA" sz="3600">
                <a:solidFill>
                  <a:schemeClr val="tx2"/>
                </a:solidFill>
                <a:latin typeface="Monotype Corsiva" pitchFamily="66" charset="0"/>
              </a:rPr>
              <a:t>Відстань від прямої до: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>
                <a:latin typeface="Monotype Corsiva" pitchFamily="66" charset="0"/>
              </a:rPr>
              <a:t>а) паралельної прямої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>
                <a:latin typeface="Monotype Corsiva" pitchFamily="66" charset="0"/>
              </a:rPr>
              <a:t>        б) мимобіжної прямої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360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>
                <a:latin typeface="Monotype Corsiva" pitchFamily="66" charset="0"/>
              </a:rPr>
              <a:t>                               в) площини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21508" name="AutoShape 10"/>
          <p:cNvSpPr>
            <a:spLocks noChangeArrowheads="1"/>
          </p:cNvSpPr>
          <p:nvPr/>
        </p:nvSpPr>
        <p:spPr bwMode="auto">
          <a:xfrm>
            <a:off x="6372225" y="5734050"/>
            <a:ext cx="2376488" cy="576263"/>
          </a:xfrm>
          <a:prstGeom prst="parallelogram">
            <a:avLst>
              <a:gd name="adj" fmla="val 103099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Line 19"/>
          <p:cNvSpPr>
            <a:spLocks noChangeShapeType="1"/>
          </p:cNvSpPr>
          <p:nvPr/>
        </p:nvSpPr>
        <p:spPr bwMode="auto">
          <a:xfrm>
            <a:off x="5292725" y="1916113"/>
            <a:ext cx="165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20"/>
          <p:cNvSpPr>
            <a:spLocks noChangeShapeType="1"/>
          </p:cNvSpPr>
          <p:nvPr/>
        </p:nvSpPr>
        <p:spPr bwMode="auto">
          <a:xfrm>
            <a:off x="5292725" y="2636838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21"/>
          <p:cNvSpPr>
            <a:spLocks noChangeShapeType="1"/>
          </p:cNvSpPr>
          <p:nvPr/>
        </p:nvSpPr>
        <p:spPr bwMode="auto">
          <a:xfrm>
            <a:off x="6011863" y="3141663"/>
            <a:ext cx="12954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22"/>
          <p:cNvSpPr>
            <a:spLocks noChangeShapeType="1"/>
          </p:cNvSpPr>
          <p:nvPr/>
        </p:nvSpPr>
        <p:spPr bwMode="auto">
          <a:xfrm flipV="1">
            <a:off x="6156325" y="4076700"/>
            <a:ext cx="108108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23"/>
          <p:cNvSpPr>
            <a:spLocks noChangeShapeType="1"/>
          </p:cNvSpPr>
          <p:nvPr/>
        </p:nvSpPr>
        <p:spPr bwMode="auto">
          <a:xfrm>
            <a:off x="6948488" y="5157788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6588125" y="1916113"/>
            <a:ext cx="0" cy="720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7885113" y="5157788"/>
            <a:ext cx="0" cy="7921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6516688" y="1916113"/>
            <a:ext cx="71437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6516688" y="2565400"/>
            <a:ext cx="71437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40" name="Rectangle 28"/>
          <p:cNvSpPr>
            <a:spLocks noChangeArrowheads="1"/>
          </p:cNvSpPr>
          <p:nvPr/>
        </p:nvSpPr>
        <p:spPr bwMode="auto">
          <a:xfrm>
            <a:off x="7812088" y="5157788"/>
            <a:ext cx="73025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7740650" y="35004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2400" b="1">
                <a:solidFill>
                  <a:schemeClr val="hlink"/>
                </a:solidFill>
                <a:latin typeface="Tahoma" pitchFamily="34" charset="0"/>
              </a:rPr>
              <a:t>?</a:t>
            </a:r>
            <a:endParaRPr lang="ru-RU" sz="2400" b="1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7019925" y="59499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01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6" grpId="0" animBg="1"/>
      <p:bldP spid="90137" grpId="0" animBg="1"/>
      <p:bldP spid="90138" grpId="0" animBg="1"/>
      <p:bldP spid="90139" grpId="0" animBg="1"/>
      <p:bldP spid="90140" grpId="0" animBg="1"/>
      <p:bldP spid="90141" grpId="0"/>
      <p:bldP spid="901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6F3C1-0CF8-499A-85A1-22AA12D0C940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54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800">
                <a:latin typeface="Monotype Corsiva" pitchFamily="66" charset="0"/>
              </a:rPr>
              <a:t>Відстань між площинами</a:t>
            </a:r>
            <a:endParaRPr lang="ru-RU" sz="4800">
              <a:latin typeface="Monotype Corsiva" pitchFamily="66" charset="0"/>
            </a:endParaRP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>
                <a:latin typeface="Monotype Corsiva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>
                <a:latin typeface="Monotype Corsiva" pitchFamily="66" charset="0"/>
              </a:rPr>
              <a:t>     </a:t>
            </a:r>
            <a:endParaRPr lang="uk-UA">
              <a:solidFill>
                <a:schemeClr val="tx2"/>
              </a:solidFill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uk-UA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>
                <a:latin typeface="Monotype Corsiva" pitchFamily="66" charset="0"/>
              </a:rPr>
              <a:t>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>
                <a:latin typeface="Monotype Corsiva" pitchFamily="66" charset="0"/>
              </a:rPr>
              <a:t>                               </a:t>
            </a:r>
            <a:endParaRPr lang="ru-RU">
              <a:latin typeface="Monotype Corsiva" pitchFamily="66" charset="0"/>
            </a:endParaRPr>
          </a:p>
        </p:txBody>
      </p:sp>
      <p:graphicFrame>
        <p:nvGraphicFramePr>
          <p:cNvPr id="2050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80063" y="2636838"/>
          <a:ext cx="287337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636838"/>
                        <a:ext cx="287337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AutoShape 15"/>
          <p:cNvSpPr>
            <a:spLocks noChangeArrowheads="1"/>
          </p:cNvSpPr>
          <p:nvPr/>
        </p:nvSpPr>
        <p:spPr bwMode="auto">
          <a:xfrm>
            <a:off x="2411413" y="2492375"/>
            <a:ext cx="3960812" cy="865188"/>
          </a:xfrm>
          <a:prstGeom prst="parallelogram">
            <a:avLst>
              <a:gd name="adj" fmla="val 114449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16"/>
          <p:cNvSpPr>
            <a:spLocks noChangeArrowheads="1"/>
          </p:cNvSpPr>
          <p:nvPr/>
        </p:nvSpPr>
        <p:spPr bwMode="auto">
          <a:xfrm>
            <a:off x="2484438" y="4076700"/>
            <a:ext cx="3960812" cy="865188"/>
          </a:xfrm>
          <a:prstGeom prst="parallelogram">
            <a:avLst>
              <a:gd name="adj" fmla="val 114449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4572000" y="2781300"/>
            <a:ext cx="0" cy="576263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4572000" y="3357563"/>
            <a:ext cx="0" cy="1295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1" name="Object 3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71775" y="4581525"/>
          <a:ext cx="2984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5" imgW="152280" imgH="203040" progId="Equation.3">
                  <p:embed/>
                </p:oleObj>
              </mc:Choice>
              <mc:Fallback>
                <p:oleObj name="Формула" r:id="rId5" imgW="15228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581525"/>
                        <a:ext cx="2984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3"/>
          <p:cNvGraphicFramePr>
            <a:graphicFrameLocks noChangeAspect="1"/>
          </p:cNvGraphicFramePr>
          <p:nvPr/>
        </p:nvGraphicFramePr>
        <p:xfrm>
          <a:off x="2843213" y="2997200"/>
          <a:ext cx="360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7" imgW="152280" imgH="139680" progId="Equation.3">
                  <p:embed/>
                </p:oleObj>
              </mc:Choice>
              <mc:Fallback>
                <p:oleObj name="Формула" r:id="rId7" imgW="152280" imgH="1396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997200"/>
                        <a:ext cx="36036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5" grpId="0" animBg="1"/>
      <p:bldP spid="921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42B08-6B4A-47EB-A035-28D7AE7F61C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dirty="0">
                <a:latin typeface="Monotype Corsiva" pitchFamily="66" charset="0"/>
              </a:rPr>
              <a:t>Відстань між мимобіжними прямими</a:t>
            </a:r>
            <a:endParaRPr lang="ru-RU" sz="3600" dirty="0">
              <a:latin typeface="Monotype Corsiva" pitchFamily="66" charset="0"/>
            </a:endParaRPr>
          </a:p>
        </p:txBody>
      </p:sp>
      <p:graphicFrame>
        <p:nvGraphicFramePr>
          <p:cNvPr id="3074" name="Object 1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427538" y="2492375"/>
          <a:ext cx="26511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492375"/>
                        <a:ext cx="26511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3600" dirty="0">
              <a:solidFill>
                <a:schemeClr val="hlink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4000" b="1" dirty="0">
                <a:solidFill>
                  <a:schemeClr val="hlink"/>
                </a:solidFill>
                <a:latin typeface="Monotype Corsiva" pitchFamily="66" charset="0"/>
              </a:rPr>
              <a:t>!</a:t>
            </a:r>
            <a:r>
              <a:rPr lang="uk-UA" sz="4000" b="1" dirty="0">
                <a:latin typeface="Monotype Corsiva" pitchFamily="66" charset="0"/>
              </a:rPr>
              <a:t> </a:t>
            </a:r>
            <a:r>
              <a:rPr lang="en-US" sz="4000" b="1" dirty="0">
                <a:latin typeface="Monotype Corsiva" pitchFamily="66" charset="0"/>
              </a:rPr>
              <a:t> </a:t>
            </a:r>
            <a:r>
              <a:rPr lang="en-US" sz="2000" dirty="0">
                <a:latin typeface="Monotype Corsiva" pitchFamily="66" charset="0"/>
              </a:rPr>
              <a:t>  </a:t>
            </a:r>
            <a:r>
              <a:rPr lang="uk-UA" sz="2400" b="1" i="1" dirty="0">
                <a:latin typeface="Times New Roman" pitchFamily="18" charset="0"/>
              </a:rPr>
              <a:t>Відстанню між мимобіжними прямими називається довжина їх спільного перпендикуляра. Вона дорівнює відстані між паралельними площинами, що проходять через ці прямі.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 flipV="1">
            <a:off x="1331913" y="2565400"/>
            <a:ext cx="2447925" cy="863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1547813" y="4797425"/>
            <a:ext cx="2160587" cy="79216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AutoShape 6"/>
          <p:cNvSpPr>
            <a:spLocks noChangeArrowheads="1"/>
          </p:cNvSpPr>
          <p:nvPr/>
        </p:nvSpPr>
        <p:spPr bwMode="auto">
          <a:xfrm>
            <a:off x="468313" y="2420938"/>
            <a:ext cx="4537075" cy="1223962"/>
          </a:xfrm>
          <a:prstGeom prst="parallelogram">
            <a:avLst>
              <a:gd name="adj" fmla="val 926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7"/>
          <p:cNvSpPr>
            <a:spLocks noChangeArrowheads="1"/>
          </p:cNvSpPr>
          <p:nvPr/>
        </p:nvSpPr>
        <p:spPr bwMode="auto">
          <a:xfrm>
            <a:off x="468313" y="4652963"/>
            <a:ext cx="4537075" cy="1223962"/>
          </a:xfrm>
          <a:prstGeom prst="parallelogram">
            <a:avLst>
              <a:gd name="adj" fmla="val 926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 flipV="1">
            <a:off x="2700338" y="3644900"/>
            <a:ext cx="0" cy="15843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 flipV="1">
            <a:off x="2700338" y="2997200"/>
            <a:ext cx="0" cy="6477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2555875" y="4941888"/>
            <a:ext cx="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2555875" y="4941888"/>
            <a:ext cx="142875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2"/>
          <p:cNvSpPr>
            <a:spLocks noChangeShapeType="1"/>
          </p:cNvSpPr>
          <p:nvPr/>
        </p:nvSpPr>
        <p:spPr bwMode="auto">
          <a:xfrm>
            <a:off x="2555875" y="2997200"/>
            <a:ext cx="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 flipV="1">
            <a:off x="2555875" y="3141663"/>
            <a:ext cx="142875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Text Box 14"/>
          <p:cNvSpPr txBox="1">
            <a:spLocks noChangeArrowheads="1"/>
          </p:cNvSpPr>
          <p:nvPr/>
        </p:nvSpPr>
        <p:spPr bwMode="auto">
          <a:xfrm>
            <a:off x="1187450" y="29241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i="1"/>
              <a:t>а</a:t>
            </a:r>
            <a:endParaRPr lang="ru-RU" sz="2000" b="1" i="1"/>
          </a:p>
        </p:txBody>
      </p:sp>
      <p:sp>
        <p:nvSpPr>
          <p:cNvPr id="3090" name="Text Box 15"/>
          <p:cNvSpPr txBox="1">
            <a:spLocks noChangeArrowheads="1"/>
          </p:cNvSpPr>
          <p:nvPr/>
        </p:nvSpPr>
        <p:spPr bwMode="auto">
          <a:xfrm>
            <a:off x="1331913" y="48688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i="1"/>
              <a:t>в</a:t>
            </a:r>
            <a:endParaRPr lang="ru-RU" sz="2000" b="1" i="1"/>
          </a:p>
        </p:txBody>
      </p:sp>
      <p:graphicFrame>
        <p:nvGraphicFramePr>
          <p:cNvPr id="3075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84663" y="4724400"/>
          <a:ext cx="2698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5" imgW="152280" imgH="203040" progId="Equation.3">
                  <p:embed/>
                </p:oleObj>
              </mc:Choice>
              <mc:Fallback>
                <p:oleObj name="Формула" r:id="rId5" imgW="1522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724400"/>
                        <a:ext cx="26987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E369F-DDE3-40E7-8FD2-57A4717541A6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Вкажіть спільний перпендикуляр до прямих  АВ і 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на зображенні куба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2124075" y="2492375"/>
            <a:ext cx="3240088" cy="720725"/>
          </a:xfrm>
          <a:prstGeom prst="parallelogram">
            <a:avLst>
              <a:gd name="adj" fmla="val 1123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>
            <a:off x="5364163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10"/>
          <p:cNvSpPr>
            <a:spLocks noChangeShapeType="1"/>
          </p:cNvSpPr>
          <p:nvPr/>
        </p:nvSpPr>
        <p:spPr bwMode="auto">
          <a:xfrm flipV="1">
            <a:off x="4572000" y="5157788"/>
            <a:ext cx="792163" cy="719137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12"/>
          <p:cNvSpPr>
            <a:spLocks noChangeShapeType="1"/>
          </p:cNvSpPr>
          <p:nvPr/>
        </p:nvSpPr>
        <p:spPr bwMode="auto">
          <a:xfrm>
            <a:off x="2916238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3"/>
          <p:cNvSpPr>
            <a:spLocks noChangeShapeType="1"/>
          </p:cNvSpPr>
          <p:nvPr/>
        </p:nvSpPr>
        <p:spPr bwMode="auto">
          <a:xfrm flipV="1">
            <a:off x="2124075" y="515778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4"/>
          <p:cNvSpPr>
            <a:spLocks noChangeShapeType="1"/>
          </p:cNvSpPr>
          <p:nvPr/>
        </p:nvSpPr>
        <p:spPr bwMode="auto">
          <a:xfrm>
            <a:off x="2916238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5292725" y="50847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B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2539" name="Text Box 16"/>
          <p:cNvSpPr txBox="1">
            <a:spLocks noChangeArrowheads="1"/>
          </p:cNvSpPr>
          <p:nvPr/>
        </p:nvSpPr>
        <p:spPr bwMode="auto">
          <a:xfrm>
            <a:off x="1835150" y="292417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D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2540" name="Text Box 17"/>
          <p:cNvSpPr txBox="1">
            <a:spLocks noChangeArrowheads="1"/>
          </p:cNvSpPr>
          <p:nvPr/>
        </p:nvSpPr>
        <p:spPr bwMode="auto">
          <a:xfrm>
            <a:off x="4500563" y="58769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A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2541" name="Text Box 18"/>
          <p:cNvSpPr txBox="1">
            <a:spLocks noChangeArrowheads="1"/>
          </p:cNvSpPr>
          <p:nvPr/>
        </p:nvSpPr>
        <p:spPr bwMode="auto">
          <a:xfrm>
            <a:off x="1763713" y="57340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Tahoma" pitchFamily="34" charset="0"/>
              </a:rPr>
              <a:t>C</a:t>
            </a:r>
            <a:endParaRPr lang="ru-RU" sz="20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2542" name="Line 19"/>
          <p:cNvSpPr>
            <a:spLocks noChangeShapeType="1"/>
          </p:cNvSpPr>
          <p:nvPr/>
        </p:nvSpPr>
        <p:spPr bwMode="auto">
          <a:xfrm>
            <a:off x="2124075" y="3213100"/>
            <a:ext cx="0" cy="26638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>
            <a:off x="2124075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>
            <a:off x="4572000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1137</TotalTime>
  <Words>934</Words>
  <Application>Microsoft Office PowerPoint</Application>
  <PresentationFormat>Экран (4:3)</PresentationFormat>
  <Paragraphs>395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Times New Roman</vt:lpstr>
      <vt:lpstr>Arial</vt:lpstr>
      <vt:lpstr>Tahoma</vt:lpstr>
      <vt:lpstr>Wingdings</vt:lpstr>
      <vt:lpstr>Monotype Corsiva</vt:lpstr>
      <vt:lpstr>Comic Sans MS</vt:lpstr>
      <vt:lpstr>Палитра</vt:lpstr>
      <vt:lpstr>Формула</vt:lpstr>
      <vt:lpstr>Епіграф</vt:lpstr>
      <vt:lpstr>13.01.2021</vt:lpstr>
      <vt:lpstr>Презентация PowerPoint</vt:lpstr>
      <vt:lpstr>Між якими основними геометричними фігурами можливе знаходження відстані?</vt:lpstr>
      <vt:lpstr>Презентация PowerPoint</vt:lpstr>
      <vt:lpstr>Презентация PowerPoint</vt:lpstr>
      <vt:lpstr>Відстань між площинами</vt:lpstr>
      <vt:lpstr>Відстань між мимобіжними прямими</vt:lpstr>
      <vt:lpstr>Вкажіть спільний перпендикуляр до прямих  АВ і СD на зображенні куба</vt:lpstr>
      <vt:lpstr>Вкажіть спільний перпендикуляр до прямих АВ і СD на зображенні куба</vt:lpstr>
      <vt:lpstr>Вкажіть спільний перпендикуляр до прямих АВ і СD на зображенні куба</vt:lpstr>
      <vt:lpstr>Вкажіть спільний перпендикуляр до прямих АВ і СD на зображенні куба</vt:lpstr>
      <vt:lpstr>Вкажіть спільний перпендикуляр до прямих АВ і СD на зображенні куба</vt:lpstr>
      <vt:lpstr>Вкажіть спільний перпендикуляр до прямих АВ і СD на зображенні куба</vt:lpstr>
      <vt:lpstr>Математичний диктант</vt:lpstr>
      <vt:lpstr>Математичний диктант</vt:lpstr>
      <vt:lpstr>Математичний диктант</vt:lpstr>
      <vt:lpstr>Математичний диктант</vt:lpstr>
      <vt:lpstr>Математичний диктант</vt:lpstr>
      <vt:lpstr>№6.  Побудуйте спільний перпендикуляр до            прямих АВ і СD на зображенні куба</vt:lpstr>
      <vt:lpstr>Перевірка</vt:lpstr>
      <vt:lpstr>№6</vt:lpstr>
      <vt:lpstr>Розв'язування задач на знаходження відстані.               Задача №1</vt:lpstr>
      <vt:lpstr>        Розв'язання:</vt:lpstr>
      <vt:lpstr>Розв'язування задач на знаходження відстані.               Задача №2</vt:lpstr>
      <vt:lpstr>Розв'язування задач на знаходження відстані.               Задача №2</vt:lpstr>
      <vt:lpstr>        Розв'язання:</vt:lpstr>
      <vt:lpstr>Розв'язування задач на знаходження відстані.               Задача №3</vt:lpstr>
      <vt:lpstr>Розв'язування задач на знаходження відстані.               Задача №3</vt:lpstr>
      <vt:lpstr>        Розв'язання:</vt:lpstr>
      <vt:lpstr>Розв'язування задач на знаходження відстані.               Задача №4</vt:lpstr>
      <vt:lpstr>Розв'язування задач на знаходження відстані.               Задача №4</vt:lpstr>
      <vt:lpstr>        Розв'язання:</vt:lpstr>
      <vt:lpstr>Презентация PowerPoint</vt:lpstr>
    </vt:vector>
  </TitlesOfParts>
  <Company>Виталий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Відстані   у    просторі</dc:title>
  <dc:creator>Виталий</dc:creator>
  <cp:lastModifiedBy>Пользователь</cp:lastModifiedBy>
  <cp:revision>58</cp:revision>
  <dcterms:created xsi:type="dcterms:W3CDTF">2008-02-16T20:30:16Z</dcterms:created>
  <dcterms:modified xsi:type="dcterms:W3CDTF">2021-01-12T11:33:09Z</dcterms:modified>
</cp:coreProperties>
</file>