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75" r:id="rId7"/>
    <p:sldId id="276" r:id="rId8"/>
    <p:sldId id="261" r:id="rId9"/>
    <p:sldId id="277" r:id="rId10"/>
    <p:sldId id="278" r:id="rId11"/>
    <p:sldId id="280" r:id="rId12"/>
    <p:sldId id="281" r:id="rId13"/>
    <p:sldId id="282" r:id="rId14"/>
    <p:sldId id="283" r:id="rId15"/>
    <p:sldId id="279" r:id="rId16"/>
    <p:sldId id="263" r:id="rId17"/>
    <p:sldId id="262" r:id="rId18"/>
    <p:sldId id="268" r:id="rId19"/>
    <p:sldId id="264" r:id="rId20"/>
    <p:sldId id="270" r:id="rId21"/>
    <p:sldId id="269" r:id="rId22"/>
    <p:sldId id="265" r:id="rId23"/>
    <p:sldId id="271" r:id="rId24"/>
    <p:sldId id="273" r:id="rId25"/>
    <p:sldId id="266" r:id="rId26"/>
    <p:sldId id="272" r:id="rId27"/>
    <p:sldId id="267" r:id="rId28"/>
    <p:sldId id="274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36F"/>
    <a:srgbClr val="C3C5A3"/>
    <a:srgbClr val="DDDECA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82" d="100"/>
          <a:sy n="82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04E7646-89BB-413F-A10A-2FBAA403CD35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7B08C38-8106-4EA8-A73E-C1AFD172A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E7082-D2A8-4DDE-B081-73420C9F7A27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CE3D3-2C49-4065-ADBF-AAAE533EF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8AD23-0955-4D45-A363-52DC225D08D1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276EC-C800-425E-9C7A-7103A8AB9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9F60C-62C7-4367-921B-432073EA41DA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4B7E7-36B7-4BD4-882B-9F1DCCBAB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236C-4D09-4991-8DEB-A28FB8A0E97B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130AF-2DA8-456E-8CCF-15542A967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2EF10-AA9B-4EDA-B864-69C4DA555764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EA968-BA17-48A3-BFBB-978C2CD48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FE571-313B-40C9-B265-953A22AA47B1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D59C5-9731-4A4F-9FEA-4B2273553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B7D35-9421-4E7A-BDA5-D4D8490CB83E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53E9F-90F3-445E-A440-C973F7B4D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BD970-9962-43BD-BEF3-D45FD5FDE5EC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4C3CE-315B-406E-8135-358120506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8128-26FD-4317-AD33-3534A07FE94E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3D021-75AA-4366-9E71-9E351A601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671B6-C992-4762-98F5-9628673DCBEE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B571F-7F7C-4001-99C6-E0A780873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9525C-0AB9-491F-ACF0-95C06B1F7928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A16F9-50CB-4C96-9574-9B5903E5A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EFC40B-DD95-4FFD-BB71-4EB45B7A2E91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75A1CF-A12D-4805-8C10-B0A369D12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33" r:id="rId2"/>
    <p:sldLayoutId id="2147483841" r:id="rId3"/>
    <p:sldLayoutId id="2147483834" r:id="rId4"/>
    <p:sldLayoutId id="2147483835" r:id="rId5"/>
    <p:sldLayoutId id="2147483836" r:id="rId6"/>
    <p:sldLayoutId id="2147483837" r:id="rId7"/>
    <p:sldLayoutId id="2147483842" r:id="rId8"/>
    <p:sldLayoutId id="2147483843" r:id="rId9"/>
    <p:sldLayoutId id="2147483838" r:id="rId10"/>
    <p:sldLayoutId id="2147483839" r:id="rId11"/>
  </p:sldLayoutIdLst>
  <p:txStyles>
    <p:titleStyle>
      <a:lvl1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fontAlgn="base">
        <a:spcBef>
          <a:spcPct val="20000"/>
        </a:spcBef>
        <a:spcAft>
          <a:spcPct val="0"/>
        </a:spcAft>
        <a:buClr>
          <a:srgbClr val="99987F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rgbClr val="90AC9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png"/><Relationship Id="rId7" Type="http://schemas.openxmlformats.org/officeDocument/2006/relationships/image" Target="../media/image71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6763" y="1781566"/>
            <a:ext cx="4649152" cy="290440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Визначений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інтеграл і його застосування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4321175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41438"/>
            <a:ext cx="4249737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765175"/>
            <a:ext cx="433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14863" y="765175"/>
            <a:ext cx="576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г)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15616" y="5157192"/>
            <a:ext cx="1861151" cy="71282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68144" y="5157192"/>
            <a:ext cx="1075743" cy="71513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162" y="333375"/>
            <a:ext cx="87328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Побудуйте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схематично 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фігури,площі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яких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виражаються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такими 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інтегралами</a:t>
            </a:r>
            <a:r>
              <a:rPr lang="ru-RU" sz="2000" b="1" dirty="0">
                <a:latin typeface="+mn-lt"/>
                <a:cs typeface="+mn-cs"/>
              </a:rPr>
              <a:t>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850" y="836613"/>
            <a:ext cx="503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a)</a:t>
            </a:r>
            <a:endParaRPr lang="ru-RU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44432" y="859345"/>
            <a:ext cx="1639336" cy="71282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700213"/>
            <a:ext cx="76327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674688"/>
            <a:ext cx="720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б)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15616" y="502366"/>
            <a:ext cx="1125500" cy="713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0" y="1628775"/>
            <a:ext cx="7599363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6263" y="687388"/>
            <a:ext cx="503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в)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15616" y="476672"/>
            <a:ext cx="1389611" cy="78925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625600"/>
            <a:ext cx="7667625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8313" y="576263"/>
            <a:ext cx="719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г)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1600" y="404664"/>
            <a:ext cx="830805" cy="713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412875"/>
            <a:ext cx="77057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412776"/>
            <a:ext cx="8310692" cy="175432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Обчислення площ плоских фігур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83568" y="143507"/>
            <a:ext cx="3960440" cy="1368152"/>
          </a:xfrm>
          <a:blipFill rotWithShape="1">
            <a:blip r:embed="rId2"/>
            <a:stretch>
              <a:fillRect b="-7143"/>
            </a:stretch>
          </a:blipFill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ru-RU" dirty="0">
                <a:noFill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238" y="714357"/>
            <a:ext cx="7921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rgbClr val="00B0F0"/>
                </a:solidFill>
                <a:latin typeface="+mn-lt"/>
                <a:cs typeface="+mn-cs"/>
              </a:rPr>
              <a:t>1)</a:t>
            </a:r>
            <a:endParaRPr lang="ru-RU" sz="3600" dirty="0">
              <a:solidFill>
                <a:srgbClr val="00B0F0"/>
              </a:solidFill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628775"/>
            <a:ext cx="694848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628775"/>
            <a:ext cx="694848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971600" y="764704"/>
            <a:ext cx="3600400" cy="1296144"/>
          </a:xfrm>
          <a:blipFill rotWithShape="1">
            <a:blip r:embed="rId2"/>
            <a:stretch>
              <a:fillRect l="-4230" b="-3756"/>
            </a:stretch>
          </a:blipFill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ru-RU" dirty="0">
                <a:noFill/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349500"/>
            <a:ext cx="673258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2349500"/>
            <a:ext cx="673258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2349500"/>
            <a:ext cx="673258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810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Приклад: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979712" y="692696"/>
            <a:ext cx="6480720" cy="4525963"/>
          </a:xfrm>
          <a:blipFill rotWithShape="1">
            <a:blip r:embed="rId2"/>
            <a:stretch>
              <a:fillRect l="-1035" t="-674"/>
            </a:stretch>
          </a:blipFill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71192" y="5730804"/>
            <a:ext cx="5688632" cy="580031"/>
          </a:xfrm>
          <a:prstGeom prst="rect">
            <a:avLst/>
          </a:prstGeom>
          <a:blipFill rotWithShape="1">
            <a:blip r:embed="rId3"/>
            <a:stretch>
              <a:fillRect l="-1179" b="-6316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7263" y="1519238"/>
            <a:ext cx="686752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7263" y="1519238"/>
            <a:ext cx="686752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95536" y="332656"/>
            <a:ext cx="8229600" cy="4525963"/>
          </a:xfrm>
          <a:blipFill rotWithShape="1">
            <a:blip r:embed="rId2"/>
            <a:stretch>
              <a:fillRect l="-1037"/>
            </a:stretch>
          </a:blipFill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628775"/>
            <a:ext cx="73088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975" y="1628775"/>
            <a:ext cx="730726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1631950"/>
            <a:ext cx="73088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965245" cy="102724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Означення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11560" y="1916832"/>
            <a:ext cx="7992888" cy="4464496"/>
          </a:xfrm>
          <a:blipFill rotWithShape="1">
            <a:blip r:embed="rId2"/>
            <a:stretch>
              <a:fillRect l="-1144" t="-1091"/>
            </a:stretch>
          </a:blipFill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dirty="0">
                <a:noFill/>
              </a:rPr>
              <a:t>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67544" y="260648"/>
            <a:ext cx="8229600" cy="4525963"/>
          </a:xfrm>
          <a:blipFill rotWithShape="1">
            <a:blip r:embed="rId2"/>
            <a:stretch>
              <a:fillRect l="-1185" t="-1213"/>
            </a:stretch>
          </a:blipFill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dirty="0">
                <a:noFill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628775"/>
            <a:ext cx="60769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1763" y="1628775"/>
            <a:ext cx="6075362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1628775"/>
            <a:ext cx="60769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48038" y="549275"/>
            <a:ext cx="33845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Розв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`</a:t>
            </a:r>
            <a:r>
              <a:rPr lang="uk-UA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язання</a:t>
            </a:r>
            <a:r>
              <a:rPr lang="uk-UA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:</a:t>
            </a:r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536" y="1021378"/>
            <a:ext cx="8748464" cy="369332"/>
          </a:xfrm>
          <a:prstGeom prst="rect">
            <a:avLst/>
          </a:prstGeom>
          <a:blipFill rotWithShape="1">
            <a:blip r:embed="rId6"/>
            <a:stretch>
              <a:fillRect t="-10000" b="-26667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15023" y="5733256"/>
            <a:ext cx="5648469" cy="531043"/>
          </a:xfrm>
          <a:prstGeom prst="rect">
            <a:avLst/>
          </a:prstGeom>
          <a:blipFill rotWithShape="1">
            <a:blip r:embed="rId7"/>
            <a:stretch>
              <a:fillRect l="-971" b="-4545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2860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uk-UA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uk-UA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sz="3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Приклад:  </a:t>
            </a:r>
            <a:r>
              <a:rPr lang="ru-RU" sz="22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знайти</a:t>
            </a:r>
            <a:r>
              <a:rPr lang="ru-RU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площу</a:t>
            </a:r>
            <a:r>
              <a:rPr lang="ru-RU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фігури,обмежено</a:t>
            </a:r>
            <a:r>
              <a:rPr lang="uk-UA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ї лініями</a:t>
            </a:r>
            <a:endParaRPr lang="ru-RU" sz="31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0042"/>
            <a:ext cx="8229600" cy="48554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uk-UA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uk-UA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Приклад:  </a:t>
            </a:r>
            <a:r>
              <a:rPr lang="ru-RU" sz="27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знайти</a:t>
            </a:r>
            <a:r>
              <a:rPr lang="ru-RU" sz="27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площу</a:t>
            </a:r>
            <a:r>
              <a:rPr lang="ru-RU" sz="27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фігури,обмежено</a:t>
            </a:r>
            <a:r>
              <a:rPr lang="uk-UA" sz="27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ї лініями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83568" y="1196752"/>
            <a:ext cx="8229600" cy="4525963"/>
          </a:xfrm>
          <a:blipFill rotWithShape="1">
            <a:blip r:embed="rId2"/>
            <a:stretch>
              <a:fillRect t="-673"/>
            </a:stretch>
          </a:blipFill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dirty="0">
                <a:noFill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1088" y="1773238"/>
            <a:ext cx="43926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Розв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`</a:t>
            </a:r>
            <a:r>
              <a:rPr lang="uk-UA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язання</a:t>
            </a:r>
            <a:r>
              <a:rPr lang="uk-UA" dirty="0">
                <a:latin typeface="+mn-lt"/>
                <a:cs typeface="+mn-cs"/>
              </a:rPr>
              <a:t>: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1600" y="5589239"/>
            <a:ext cx="9217024" cy="531043"/>
          </a:xfrm>
          <a:prstGeom prst="rect">
            <a:avLst/>
          </a:prstGeom>
          <a:blipFill rotWithShape="1">
            <a:blip r:embed="rId3"/>
            <a:stretch>
              <a:fillRect l="-529" b="-5747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75656" y="6021288"/>
            <a:ext cx="6408712" cy="99168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2349500"/>
            <a:ext cx="534670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3713" y="2339975"/>
            <a:ext cx="534670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031875"/>
            <a:ext cx="7200900" cy="10795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en-US" sz="1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f(x)≥g(x)</a:t>
            </a:r>
            <a:endParaRPr lang="ru-RU" sz="1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9592" y="260648"/>
            <a:ext cx="4567681" cy="770917"/>
          </a:xfrm>
          <a:prstGeom prst="rect">
            <a:avLst/>
          </a:prstGeom>
          <a:blipFill rotWithShape="1">
            <a:blip r:embed="rId2"/>
            <a:stretch>
              <a:fillRect l="-3471" b="-15873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760538"/>
            <a:ext cx="6681787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760538"/>
            <a:ext cx="6694487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1766888"/>
            <a:ext cx="6670675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25564" y="535683"/>
            <a:ext cx="3168352" cy="646331"/>
          </a:xfrm>
          <a:prstGeom prst="rect">
            <a:avLst/>
          </a:prstGeom>
          <a:blipFill rotWithShape="1">
            <a:blip r:embed="rId2"/>
            <a:stretch>
              <a:fillRect l="-1538" t="-4717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3528" y="1211948"/>
            <a:ext cx="8352928" cy="923330"/>
          </a:xfrm>
          <a:prstGeom prst="rect">
            <a:avLst/>
          </a:prstGeom>
          <a:blipFill rotWithShape="1">
            <a:blip r:embed="rId3"/>
            <a:stretch>
              <a:fillRect l="-584" t="-3311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53217" y="5534605"/>
            <a:ext cx="5445208" cy="466794"/>
          </a:xfrm>
          <a:prstGeom prst="rect">
            <a:avLst/>
          </a:prstGeom>
          <a:blipFill rotWithShape="1">
            <a:blip r:embed="rId4"/>
            <a:stretch>
              <a:fillRect l="-1120" t="-106579" b="-172368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47764" y="5949280"/>
            <a:ext cx="3816424" cy="997324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71663" y="115888"/>
            <a:ext cx="5256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                      Приклад:</a:t>
            </a:r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8300" y="534988"/>
            <a:ext cx="5832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>
                <a:latin typeface="Calibri" pitchFamily="34" charset="0"/>
              </a:rPr>
              <a:t>Знайдемо площу фігури, обмеженої лініями: 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2500" y="868363"/>
            <a:ext cx="17272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Розв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`</a:t>
            </a:r>
            <a:r>
              <a:rPr lang="uk-UA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язання</a:t>
            </a:r>
            <a:r>
              <a:rPr lang="uk-UA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: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75" y="1916113"/>
            <a:ext cx="6154738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6375" y="1916113"/>
            <a:ext cx="6154738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76375" y="1925638"/>
            <a:ext cx="6154738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536" y="332656"/>
            <a:ext cx="6048672" cy="369332"/>
          </a:xfrm>
          <a:prstGeom prst="rect">
            <a:avLst/>
          </a:prstGeom>
          <a:blipFill rotWithShape="1">
            <a:blip r:embed="rId2"/>
            <a:stretch>
              <a:fillRect l="-907" t="-8333" b="-26667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7544" y="5733256"/>
            <a:ext cx="8052974" cy="72276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275" y="1196975"/>
            <a:ext cx="7380288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275" y="1196975"/>
            <a:ext cx="7380288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3275" y="1196975"/>
            <a:ext cx="7380288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48554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uk-UA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uk-UA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sz="3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Приклад:  </a:t>
            </a:r>
            <a:r>
              <a:rPr lang="ru-RU" sz="27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знайти</a:t>
            </a:r>
            <a:r>
              <a:rPr lang="ru-RU" sz="27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площу</a:t>
            </a:r>
            <a:r>
              <a:rPr lang="ru-RU" sz="27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фігури,обмежено</a:t>
            </a:r>
            <a:r>
              <a:rPr lang="uk-UA" sz="27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ї лініями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9592" y="620688"/>
            <a:ext cx="6192688" cy="770917"/>
          </a:xfrm>
          <a:prstGeom prst="rect">
            <a:avLst/>
          </a:prstGeom>
          <a:blipFill rotWithShape="1">
            <a:blip r:embed="rId2"/>
            <a:stretch>
              <a:fillRect l="-2562" b="-1746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650" y="1700213"/>
            <a:ext cx="7164388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650" y="1700213"/>
            <a:ext cx="7164388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2650" y="1693863"/>
            <a:ext cx="7164388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5576" y="410976"/>
            <a:ext cx="4176464" cy="770917"/>
          </a:xfrm>
          <a:prstGeom prst="rect">
            <a:avLst/>
          </a:prstGeom>
          <a:blipFill rotWithShape="1">
            <a:blip r:embed="rId2"/>
            <a:stretch>
              <a:fillRect l="-3796" b="-14961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12875"/>
            <a:ext cx="7596187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412875"/>
            <a:ext cx="7596187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1412875"/>
            <a:ext cx="7596187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8755" y="404664"/>
            <a:ext cx="6965245" cy="45117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Виконання усних вправ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908050"/>
            <a:ext cx="7416800" cy="56896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sz="2000" i="1"/>
              <a:t> Укажіть формулу, за допомогою якої можна обчислити площу фігури, зображеної на малюнку:</a:t>
            </a:r>
            <a:endParaRPr lang="ru-RU" sz="2000" i="1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39925"/>
            <a:ext cx="4103688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939925"/>
            <a:ext cx="4060825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3850" y="1557338"/>
            <a:ext cx="7921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1)</a:t>
            </a:r>
            <a:endParaRPr lang="ru-RU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27538" y="1571625"/>
            <a:ext cx="390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w Cen MT" pitchFamily="34" charset="0"/>
              </a:rPr>
              <a:t>2)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58950"/>
            <a:ext cx="446405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744663"/>
            <a:ext cx="3455987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288" y="1165225"/>
            <a:ext cx="1008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3)</a:t>
            </a:r>
            <a:endParaRPr lang="ru-RU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59338" y="1165225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4)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47340"/>
            <a:ext cx="6965245" cy="792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Історична довідка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1487488"/>
            <a:ext cx="6196012" cy="431958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sz="1600"/>
              <a:t>Як відомо,Ньютон використовував у ролі інтеграла позначку квадрата(перед позначенням функції або навколо неї),але використовувати таке позначення було досить незручно.</a:t>
            </a:r>
          </a:p>
          <a:p>
            <a:pPr marL="0" indent="0">
              <a:buFont typeface="Arial" charset="0"/>
              <a:buNone/>
            </a:pPr>
            <a:endParaRPr lang="uk-UA" sz="1600"/>
          </a:p>
          <a:p>
            <a:pPr marL="0" indent="0">
              <a:buFont typeface="Arial" charset="0"/>
              <a:buNone/>
            </a:pPr>
            <a:r>
              <a:rPr lang="uk-UA" sz="1600"/>
              <a:t>Сучасну позначку визначеного інтеграла ввів Лейбніц у 1675 році.</a:t>
            </a:r>
          </a:p>
          <a:p>
            <a:pPr marL="0" indent="0">
              <a:buFont typeface="Arial" charset="0"/>
              <a:buNone/>
            </a:pPr>
            <a:endParaRPr lang="uk-UA" sz="1600"/>
          </a:p>
          <a:p>
            <a:pPr marL="0" indent="0">
              <a:buFont typeface="Arial" charset="0"/>
              <a:buNone/>
            </a:pPr>
            <a:r>
              <a:rPr lang="uk-UA" sz="1600"/>
              <a:t>Він утворив інтегральний символ ∫</a:t>
            </a:r>
            <a:r>
              <a:rPr lang="en-US" sz="1600"/>
              <a:t> </a:t>
            </a:r>
            <a:r>
              <a:rPr lang="uk-UA" sz="1600"/>
              <a:t>з літери </a:t>
            </a:r>
            <a:r>
              <a:rPr lang="en-US" sz="1600"/>
              <a:t>S </a:t>
            </a:r>
            <a:r>
              <a:rPr lang="uk-UA" sz="1600"/>
              <a:t>– скорочення латинського слова </a:t>
            </a:r>
            <a:r>
              <a:rPr lang="en-US" sz="1600"/>
              <a:t>summa</a:t>
            </a:r>
            <a:r>
              <a:rPr lang="ru-RU" sz="1600"/>
              <a:t>.</a:t>
            </a:r>
          </a:p>
          <a:p>
            <a:pPr marL="0" indent="0">
              <a:buFont typeface="Arial" charset="0"/>
              <a:buNone/>
            </a:pPr>
            <a:endParaRPr lang="uk-UA" sz="1600"/>
          </a:p>
          <a:p>
            <a:pPr marL="0" indent="0">
              <a:buFont typeface="Arial" charset="0"/>
              <a:buNone/>
            </a:pPr>
            <a:endParaRPr lang="uk-UA" sz="1600"/>
          </a:p>
          <a:p>
            <a:pPr marL="0" indent="0">
              <a:buFont typeface="Arial" charset="0"/>
              <a:buNone/>
            </a:pPr>
            <a:r>
              <a:rPr lang="uk-UA" sz="1600"/>
              <a:t>Сучасне поняття визначеного інтеграла з вказаними межами інтегрування були вперше запропоновані Жаном Батистом Фурье в 1819-20 роках.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4350" y="620713"/>
            <a:ext cx="1258888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4350" y="2492375"/>
            <a:ext cx="125888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4350" y="4292600"/>
            <a:ext cx="12588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Формула </a:t>
            </a:r>
            <a:r>
              <a:rPr lang="uk-UA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Ньютона-Лейбніца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773238"/>
            <a:ext cx="3384550" cy="4035425"/>
          </a:xfrm>
          <a:solidFill>
            <a:schemeClr val="bg2"/>
          </a:solidFill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sz="1600" dirty="0"/>
              <a:t>Якщо </a:t>
            </a:r>
            <a:r>
              <a:rPr lang="en-US" sz="1600" dirty="0"/>
              <a:t>f(x)</a:t>
            </a:r>
            <a:r>
              <a:rPr lang="uk-UA" sz="1600" dirty="0"/>
              <a:t> визначена і неперервна</a:t>
            </a:r>
          </a:p>
          <a:p>
            <a:pPr marL="0" indent="0">
              <a:buFont typeface="Arial" charset="0"/>
              <a:buNone/>
            </a:pPr>
            <a:r>
              <a:rPr lang="uk-UA" sz="1600" dirty="0"/>
              <a:t> на відрізку </a:t>
            </a:r>
            <a:r>
              <a:rPr lang="ru-RU" sz="1600" dirty="0"/>
              <a:t>[</a:t>
            </a:r>
            <a:r>
              <a:rPr lang="en-US" sz="1600" dirty="0" err="1"/>
              <a:t>a;b</a:t>
            </a:r>
            <a:r>
              <a:rPr lang="ru-RU" sz="1600" dirty="0"/>
              <a:t>] ,</a:t>
            </a:r>
          </a:p>
          <a:p>
            <a:pPr marL="0" indent="0">
              <a:buFont typeface="Arial" charset="0"/>
              <a:buNone/>
            </a:pPr>
            <a:r>
              <a:rPr lang="ru-RU" sz="1600" dirty="0"/>
              <a:t> а </a:t>
            </a:r>
            <a:r>
              <a:rPr lang="en-US" sz="1600" dirty="0"/>
              <a:t>F(x)</a:t>
            </a:r>
            <a:r>
              <a:rPr lang="uk-UA" sz="1600" dirty="0"/>
              <a:t> її довільна первісна </a:t>
            </a:r>
          </a:p>
          <a:p>
            <a:pPr marL="0" indent="0">
              <a:buFont typeface="Arial" charset="0"/>
              <a:buNone/>
            </a:pPr>
            <a:r>
              <a:rPr lang="uk-UA" sz="1600" dirty="0"/>
              <a:t>на цьому відрізку(</a:t>
            </a:r>
            <a:r>
              <a:rPr lang="en-US" sz="1600" dirty="0"/>
              <a:t>F`(x)=f(x))</a:t>
            </a:r>
            <a:r>
              <a:rPr lang="ru-RU" sz="1600" dirty="0"/>
              <a:t> </a:t>
            </a:r>
            <a:r>
              <a:rPr lang="uk-UA" sz="1600" dirty="0"/>
              <a:t>то :</a:t>
            </a:r>
          </a:p>
          <a:p>
            <a:pPr marL="0" indent="0">
              <a:buFont typeface="Arial" charset="0"/>
              <a:buNone/>
            </a:pPr>
            <a:endParaRPr lang="uk-UA" dirty="0"/>
          </a:p>
          <a:p>
            <a:pPr marL="0" indent="0">
              <a:buFont typeface="Arial" charset="0"/>
              <a:buNone/>
            </a:pPr>
            <a:endParaRPr lang="uk-UA" dirty="0"/>
          </a:p>
          <a:p>
            <a:pPr marL="0" indent="0">
              <a:buFont typeface="Arial" charset="0"/>
              <a:buNone/>
            </a:pPr>
            <a:endParaRPr lang="en-US" dirty="0"/>
          </a:p>
          <a:p>
            <a:pPr marL="0" indent="0">
              <a:buFont typeface="Arial" charset="0"/>
              <a:buNone/>
            </a:pPr>
            <a:r>
              <a:rPr lang="uk-UA" dirty="0"/>
              <a:t>- </a:t>
            </a:r>
            <a:r>
              <a:rPr lang="uk-UA" sz="1800" dirty="0"/>
              <a:t>формула </a:t>
            </a:r>
            <a:r>
              <a:rPr lang="uk-UA" sz="1800" dirty="0" err="1"/>
              <a:t>Ньютона-Лейбніца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213100"/>
            <a:ext cx="3305175" cy="792163"/>
          </a:xfrm>
          <a:prstGeom prst="rect">
            <a:avLst/>
          </a:prstGeom>
          <a:solidFill>
            <a:srgbClr val="E6E36F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11960" y="3140968"/>
            <a:ext cx="4248472" cy="1232902"/>
          </a:xfrm>
          <a:prstGeom prst="rect">
            <a:avLst/>
          </a:prstGeom>
          <a:blipFill rotWithShape="1">
            <a:blip r:embed="rId3"/>
            <a:stretch>
              <a:fillRect l="-1291" t="-2475" b="-2475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1975" y="2317750"/>
            <a:ext cx="3455988" cy="369888"/>
          </a:xfrm>
          <a:prstGeom prst="rect">
            <a:avLst/>
          </a:prstGeom>
          <a:solidFill>
            <a:srgbClr val="E6E36F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Приклад: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64807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Геометричний зміст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1412875"/>
            <a:ext cx="3600450" cy="4319588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uk-UA" sz="1800" dirty="0"/>
              <a:t>Геометричним змістом визначеного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uk-UA" sz="1800" dirty="0"/>
              <a:t> інтеграла є </a:t>
            </a:r>
            <a:r>
              <a:rPr lang="uk-UA" sz="1800" b="1" dirty="0">
                <a:solidFill>
                  <a:srgbClr val="FF0000"/>
                </a:solidFill>
              </a:rPr>
              <a:t>знаходження площі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uk-UA" sz="1800" b="1" dirty="0">
                <a:solidFill>
                  <a:srgbClr val="FF0000"/>
                </a:solidFill>
              </a:rPr>
              <a:t> криволінійної трапеції.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uk-UA" sz="1800" dirty="0"/>
              <a:t> 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uk-UA" sz="1800" dirty="0"/>
              <a:t>Нехай на відрізку [</a:t>
            </a:r>
            <a:r>
              <a:rPr lang="en-US" sz="1800" dirty="0" err="1"/>
              <a:t>a;b</a:t>
            </a:r>
            <a:r>
              <a:rPr lang="uk-UA" sz="1800" dirty="0"/>
              <a:t>]</a:t>
            </a:r>
            <a:r>
              <a:rPr lang="en-US" sz="1800" dirty="0"/>
              <a:t> </a:t>
            </a:r>
            <a:r>
              <a:rPr lang="uk-UA" sz="1800" dirty="0"/>
              <a:t>на осі ОХ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uk-UA" sz="1800" dirty="0"/>
              <a:t>задано функцію </a:t>
            </a:r>
            <a:r>
              <a:rPr lang="en-US" sz="1800" dirty="0"/>
              <a:t>f(x)</a:t>
            </a:r>
            <a:r>
              <a:rPr lang="uk-UA" sz="1800" dirty="0"/>
              <a:t>,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uk-UA" sz="1800" dirty="0"/>
              <a:t>яка набуває на цьому відрізку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uk-UA" sz="1800" dirty="0"/>
              <a:t> тільки невід</a:t>
            </a:r>
            <a:r>
              <a:rPr lang="en-US" sz="1800" dirty="0"/>
              <a:t>’</a:t>
            </a:r>
            <a:r>
              <a:rPr lang="ru-RU" sz="1800" dirty="0" err="1"/>
              <a:t>ємних</a:t>
            </a:r>
            <a:r>
              <a:rPr lang="ru-RU" sz="1800" dirty="0"/>
              <a:t> </a:t>
            </a:r>
            <a:r>
              <a:rPr lang="ru-RU" sz="1800" dirty="0" err="1"/>
              <a:t>значень</a:t>
            </a:r>
            <a:r>
              <a:rPr lang="ru-RU" sz="1800" dirty="0"/>
              <a:t>.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endParaRPr lang="uk-UA" sz="1800" dirty="0"/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endParaRPr lang="uk-UA" sz="1800" dirty="0"/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uk-UA" sz="1800" dirty="0"/>
              <a:t> Фігуру обмежену графіком функції </a:t>
            </a:r>
            <a:r>
              <a:rPr lang="en-US" sz="1800" dirty="0"/>
              <a:t>f(x)</a:t>
            </a:r>
            <a:r>
              <a:rPr lang="uk-UA" sz="1800" dirty="0"/>
              <a:t> відрізком </a:t>
            </a:r>
            <a:r>
              <a:rPr lang="en-US" sz="1800" dirty="0"/>
              <a:t>[</a:t>
            </a:r>
            <a:r>
              <a:rPr lang="en-US" sz="1800" dirty="0" err="1"/>
              <a:t>a;b</a:t>
            </a:r>
            <a:r>
              <a:rPr lang="en-US" sz="1800" dirty="0"/>
              <a:t>] </a:t>
            </a:r>
            <a:r>
              <a:rPr lang="uk-UA" sz="1800" dirty="0"/>
              <a:t>осі ОХ, прямими </a:t>
            </a:r>
            <a:r>
              <a:rPr lang="uk-UA" sz="1800" dirty="0" err="1"/>
              <a:t>х=а</a:t>
            </a:r>
            <a:r>
              <a:rPr lang="uk-UA" sz="1800" dirty="0"/>
              <a:t> і </a:t>
            </a:r>
            <a:r>
              <a:rPr lang="uk-UA" sz="1800" dirty="0" err="1"/>
              <a:t>х=в</a:t>
            </a:r>
            <a:r>
              <a:rPr lang="uk-UA" sz="1800" dirty="0"/>
              <a:t>, називають </a:t>
            </a:r>
            <a:r>
              <a:rPr lang="uk-UA" sz="18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криволінійною </a:t>
            </a:r>
            <a:r>
              <a:rPr lang="uk-UA" sz="1800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трапеціею</a:t>
            </a:r>
            <a:r>
              <a:rPr lang="uk-UA" sz="18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endParaRPr lang="uk-UA"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84313"/>
            <a:ext cx="3656012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82725"/>
            <a:ext cx="3652837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388" y="260350"/>
            <a:ext cx="87503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Які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із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замальованих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фігур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є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криволінійними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трапеціями,а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які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-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ні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55688"/>
            <a:ext cx="38163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7563" y="1063625"/>
            <a:ext cx="412115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2888" y="68103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56100" y="722313"/>
            <a:ext cx="647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2)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005263"/>
            <a:ext cx="38274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7563" y="3984625"/>
            <a:ext cx="412115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2888" y="357505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3)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56100" y="3575050"/>
            <a:ext cx="792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4)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500438"/>
            <a:ext cx="459105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28"/>
            <a:ext cx="396081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71539" y="357166"/>
            <a:ext cx="5000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5)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6350" y="3475038"/>
            <a:ext cx="792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6)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6965245" cy="78581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Алгоритм обчислення площі криволінійної трапеції</a:t>
            </a:r>
            <a:endParaRPr lang="ru-RU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51520" y="1340768"/>
            <a:ext cx="3744415" cy="4536504"/>
          </a:xfrm>
          <a:blipFill rotWithShape="1">
            <a:blip r:embed="rId2"/>
            <a:stretch>
              <a:fillRect l="-1301" t="-672" r="-1626"/>
            </a:stretch>
          </a:blipFill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dirty="0">
                <a:noFill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3438" y="1258888"/>
            <a:ext cx="3527425" cy="369887"/>
          </a:xfrm>
          <a:prstGeom prst="rect">
            <a:avLst/>
          </a:prstGeom>
          <a:solidFill>
            <a:srgbClr val="E6E36F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Приклад: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1663700"/>
            <a:ext cx="3527425" cy="1169988"/>
          </a:xfrm>
          <a:prstGeom prst="rect">
            <a:avLst/>
          </a:prstGeom>
          <a:solidFill>
            <a:srgbClr val="E6E36F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Обчисліть площу фігури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                       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, обмеженої лініями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y=0,x=1,x=4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Зображаючи ці лінії, бачимо, що задана фігура – криволінійна трапеція</a:t>
            </a:r>
            <a:r>
              <a:rPr lang="uk-UA" sz="1400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14757" y="5767602"/>
            <a:ext cx="3384376" cy="801117"/>
          </a:xfrm>
          <a:prstGeom prst="rect">
            <a:avLst/>
          </a:prstGeom>
          <a:blipFill rotWithShape="1">
            <a:blip r:embed="rId3"/>
            <a:stretch>
              <a:fillRect l="-1439" b="-10606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6888" y="2789238"/>
            <a:ext cx="4227512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6888" y="2782888"/>
            <a:ext cx="4227512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15638" y="1628800"/>
            <a:ext cx="1512168" cy="338554"/>
          </a:xfrm>
          <a:prstGeom prst="rect">
            <a:avLst/>
          </a:prstGeom>
          <a:blipFill rotWithShape="1">
            <a:blip r:embed="rId6"/>
            <a:stretch>
              <a:fillRect b="-1786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825" y="234950"/>
            <a:ext cx="93614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Запишіть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за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допомогою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інтеграла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площі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фігур,зображених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на рисунку: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8775" y="844550"/>
            <a:ext cx="649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а)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75656" y="5373216"/>
            <a:ext cx="1567224" cy="105843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628775"/>
            <a:ext cx="4105275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628775"/>
            <a:ext cx="4392612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56100" y="844550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б)</a:t>
            </a:r>
            <a:endParaRPr lang="ru-RU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99993" y="5373216"/>
            <a:ext cx="3679857" cy="105843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аркет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1290</TotalTime>
  <Words>365</Words>
  <Application>Microsoft Office PowerPoint</Application>
  <PresentationFormat>Экран (4:3)</PresentationFormat>
  <Paragraphs>105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Tw Cen MT</vt:lpstr>
      <vt:lpstr>Паркет</vt:lpstr>
      <vt:lpstr>Визначений інтеграл і його застосування</vt:lpstr>
      <vt:lpstr>Означення</vt:lpstr>
      <vt:lpstr>Історична довідка</vt:lpstr>
      <vt:lpstr>Формула Ньютона-Лейбніца</vt:lpstr>
      <vt:lpstr>Геометричний зміст</vt:lpstr>
      <vt:lpstr>Презентация PowerPoint</vt:lpstr>
      <vt:lpstr>Презентация PowerPoint</vt:lpstr>
      <vt:lpstr>Алгоритм обчислення площі криволінійної трапеції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Приклад:</vt:lpstr>
      <vt:lpstr>Презентация PowerPoint</vt:lpstr>
      <vt:lpstr>  Приклад:  знайти площу фігури,обмеженої лініями</vt:lpstr>
      <vt:lpstr>  Приклад:  знайти площу фігури,обмеженої лініями</vt:lpstr>
      <vt:lpstr>Презентация PowerPoint</vt:lpstr>
      <vt:lpstr>Презентация PowerPoint</vt:lpstr>
      <vt:lpstr>  Приклад:  знайти площу фігури,обмеженої лініями</vt:lpstr>
      <vt:lpstr>Презентация PowerPoint</vt:lpstr>
      <vt:lpstr>Презентация PowerPoint</vt:lpstr>
      <vt:lpstr>Виконання усних вправ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</dc:title>
  <dc:creator>Пользователь</dc:creator>
  <cp:lastModifiedBy>Пользователь</cp:lastModifiedBy>
  <cp:revision>92</cp:revision>
  <dcterms:created xsi:type="dcterms:W3CDTF">2012-02-18T07:43:19Z</dcterms:created>
  <dcterms:modified xsi:type="dcterms:W3CDTF">2021-01-11T11:25:31Z</dcterms:modified>
</cp:coreProperties>
</file>