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65C55C-AF6A-46CE-9FB1-1CFCBF2C770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01C07F-D7D5-4E01-8A7B-ADC32A58F3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43572"/>
            <a:ext cx="7772400" cy="3816424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Формули суми і різниці однойменних тригонометричних функцій та формули перетворення добутку тригонометричних функцій у суму</a:t>
            </a:r>
            <a:br>
              <a:rPr lang="en-US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78538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/>
              <a:t>Перетворення добутку тригонометричних функцій у суму</a:t>
            </a:r>
            <a:endParaRPr 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8229600" cy="453650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uk-UA" sz="2200" dirty="0"/>
                  <a:t>   Якщо поділити обидві частини рівності </a:t>
                </a:r>
              </a:p>
              <a:p>
                <a:pPr marL="0" indent="0">
                  <a:buNone/>
                </a:pPr>
                <a:r>
                  <a:rPr lang="en-US" sz="2200" dirty="0"/>
                  <a:t>sin⁡(</a:t>
                </a:r>
                <a:r>
                  <a:rPr lang="uk-UA" sz="2200" dirty="0"/>
                  <a:t>𝑥+𝑦)+</a:t>
                </a:r>
                <a:r>
                  <a:rPr lang="en-US" sz="2200" dirty="0"/>
                  <a:t>sin⁡(</a:t>
                </a:r>
                <a:r>
                  <a:rPr lang="uk-UA" sz="2200" dirty="0"/>
                  <a:t>𝑥−𝑦)=2𝑠𝑖𝑛𝑥𝑐𝑜𝑠𝑦 на 2 і записати одержану рівність справа на ліво, маємо: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𝒔𝒊𝒏𝒙𝒄𝒐𝒔𝒚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(</m:t>
                      </m:r>
                      <m:r>
                        <a:rPr lang="en-US" sz="2400" b="1" i="1" smtClean="0">
                          <a:latin typeface="Cambria Math"/>
                        </a:rPr>
                        <m:t>𝒔𝒊𝒏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𝒔𝒊𝒏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  <a:p>
                <a:pPr marL="0" indent="0">
                  <a:buNone/>
                </a:pPr>
                <a:r>
                  <a:rPr lang="uk-UA" sz="2200" dirty="0"/>
                  <a:t>  Аналогічно, з формули  </a:t>
                </a:r>
                <a:r>
                  <a:rPr lang="en-US" sz="2200" dirty="0"/>
                  <a:t>cos⁡(</a:t>
                </a:r>
                <a:r>
                  <a:rPr lang="uk-UA" sz="2200" dirty="0"/>
                  <a:t>𝑥+𝑦)+</a:t>
                </a:r>
                <a:r>
                  <a:rPr lang="en-US" sz="2200" dirty="0"/>
                  <a:t>cos⁡(</a:t>
                </a:r>
                <a:r>
                  <a:rPr lang="uk-UA" sz="2200" dirty="0"/>
                  <a:t>𝑥−𝑦)=2𝑐𝑜𝑠𝑥𝑐𝑜𝑠𝑦 одержуємо: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𝒄𝒐𝒔𝒙𝒄𝒐𝒔𝒚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(</m:t>
                      </m:r>
                      <m:r>
                        <a:rPr lang="en-US" sz="2400" b="1" i="1" smtClean="0">
                          <a:latin typeface="Cambria Math"/>
                        </a:rPr>
                        <m:t>𝒄𝒐𝒔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𝒄𝒐𝒔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i="1" dirty="0"/>
              </a:p>
              <a:p>
                <a:pPr marL="0" indent="0">
                  <a:buNone/>
                </a:pPr>
                <a:r>
                  <a:rPr lang="uk-UA" sz="2200" dirty="0"/>
                  <a:t>   А з формули </a:t>
                </a:r>
                <a:r>
                  <a:rPr lang="en-US" sz="2200" dirty="0"/>
                  <a:t>cos⁡(</a:t>
                </a:r>
                <a:r>
                  <a:rPr lang="uk-UA" sz="2200" dirty="0"/>
                  <a:t>𝑥+𝑦)−</a:t>
                </a:r>
                <a:r>
                  <a:rPr lang="en-US" sz="2200" dirty="0"/>
                  <a:t>cos⁡(</a:t>
                </a:r>
                <a:r>
                  <a:rPr lang="uk-UA" sz="2200" dirty="0"/>
                  <a:t>𝑥−𝑦)=−2𝑠𝑖𝑛𝑥𝑠𝑖𝑛𝑦 (після ділення на 2) одержуємо: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𝒔𝒊𝒏𝒙𝒔𝒊𝒏𝒚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(</m:t>
                      </m:r>
                      <m:r>
                        <a:rPr lang="en-US" sz="2400" b="1" i="1" smtClean="0">
                          <a:latin typeface="Cambria Math"/>
                        </a:rPr>
                        <m:t>𝒄𝒐𝒔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𝒄𝒐𝒔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i="1" dirty="0"/>
              </a:p>
              <a:p>
                <a:pPr marL="0" indent="0">
                  <a:buNone/>
                </a:pPr>
                <a:endParaRPr lang="uk-UA" sz="2000" dirty="0"/>
              </a:p>
              <a:p>
                <a:pPr marL="0" indent="0" algn="ctr">
                  <a:buNone/>
                </a:pPr>
                <a:endParaRPr lang="uk-UA" sz="2800" b="1" i="1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8229600" cy="4536504"/>
              </a:xfrm>
              <a:blipFill rotWithShape="1">
                <a:blip r:embed="rId2"/>
                <a:stretch>
                  <a:fillRect t="-403" r="-16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97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/>
              <a:t>                 Самостійна робота</a:t>
            </a:r>
            <a:br>
              <a:rPr lang="uk-UA" dirty="0"/>
            </a:br>
            <a:br>
              <a:rPr lang="uk-UA" dirty="0"/>
            </a:br>
            <a:r>
              <a:rPr lang="uk-UA" sz="2200" b="0" dirty="0">
                <a:solidFill>
                  <a:schemeClr val="tx1"/>
                </a:solidFill>
                <a:effectLst/>
              </a:rPr>
              <a:t>1)Перетворіть суму (або різницю) тригонометричних функцій у добуток і спростіть</a:t>
            </a:r>
            <a:br>
              <a:rPr lang="uk-UA" b="0" dirty="0"/>
            </a:br>
            <a:endParaRPr lang="ru-RU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67544" y="1772816"/>
                <a:ext cx="4038600" cy="423793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uk-UA" sz="2000" dirty="0"/>
                  <a:t>І варіант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𝑐𝑜𝑠</m:t>
                      </m:r>
                      <m:r>
                        <a:rPr lang="en-US" sz="2000" b="0" i="1" smtClean="0">
                          <a:latin typeface="Cambria Math"/>
                        </a:rPr>
                        <m:t>152°+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28°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uk-UA" sz="2000" dirty="0"/>
                  <a:t>2)Доведіть тотожність</a:t>
                </a:r>
                <a:r>
                  <a:rPr lang="en-US" sz="2000" dirty="0"/>
                  <a:t>:</a:t>
                </a:r>
              </a:p>
              <a:p>
                <a:pPr marL="0" indent="0">
                  <a:buNone/>
                </a:pPr>
                <a:endParaRPr lang="uk-U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75°+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15°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75°−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15°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uk-UA" sz="2000" dirty="0"/>
                  <a:t>3)Перетворіть у суму:</a:t>
                </a:r>
                <a:endParaRPr lang="en-US" sz="2000" dirty="0"/>
              </a:p>
              <a:p>
                <a:pPr marL="0" indent="0">
                  <a:buNone/>
                </a:pPr>
                <a:endParaRPr lang="uk-U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𝑐𝑜𝑠</m:t>
                      </m:r>
                      <m:r>
                        <a:rPr lang="en-US" sz="2000" b="0" i="1" smtClean="0">
                          <a:latin typeface="Cambria Math"/>
                        </a:rPr>
                        <m:t>45°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15°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uk-UA" sz="2000" dirty="0"/>
                  <a:t>4)Обчисліть:</a:t>
                </a:r>
              </a:p>
              <a:p>
                <a:pPr marL="0" indent="0">
                  <a:buNone/>
                </a:pPr>
                <a:endParaRPr lang="uk-U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𝑐𝑜𝑠</m:t>
                      </m:r>
                      <m:r>
                        <a:rPr lang="en-US" sz="2000" b="0" i="1" smtClean="0">
                          <a:latin typeface="Cambria Math"/>
                        </a:rPr>
                        <m:t>20°∙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40°−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20°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7544" y="1772816"/>
                <a:ext cx="4038600" cy="42379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4008" y="1772816"/>
                <a:ext cx="4038600" cy="423793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uk-UA" sz="2000" dirty="0"/>
                  <a:t>ІІ варіант</a:t>
                </a:r>
                <a:endParaRPr lang="en-US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𝑐𝑜𝑠</m:t>
                      </m:r>
                      <m:r>
                        <a:rPr lang="en-US" sz="2000" b="0" i="1" smtClean="0">
                          <a:latin typeface="Cambria Math"/>
                        </a:rPr>
                        <m:t>48°−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12°</m:t>
                      </m:r>
                    </m:oMath>
                  </m:oMathPara>
                </a14:m>
                <a:endParaRPr lang="en-US" sz="2000" dirty="0"/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𝑡𝑔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𝑠𝑖𝑛</m:t>
                      </m:r>
                      <m:r>
                        <a:rPr lang="en-US" sz="2000" b="0" i="1" smtClean="0">
                          <a:latin typeface="Cambria Math"/>
                        </a:rPr>
                        <m:t>20°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10°</m:t>
                      </m:r>
                    </m:oMath>
                  </m:oMathPara>
                </a14:m>
                <a:endParaRPr lang="en-US" sz="2000" dirty="0"/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𝑠𝑖𝑛</m:t>
                      </m:r>
                      <m:r>
                        <a:rPr lang="en-US" sz="2000" b="0" i="1" smtClean="0">
                          <a:latin typeface="Cambria Math"/>
                        </a:rPr>
                        <m:t>20°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10°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4008" y="1772816"/>
                <a:ext cx="4038600" cy="4237931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693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uk-UA" dirty="0"/>
              <a:t>Перевіримо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39552" y="1988840"/>
                <a:ext cx="3931920" cy="3888432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uk-UA" dirty="0"/>
                  <a:t>І варіант</a:t>
                </a:r>
              </a:p>
              <a:p>
                <a:pPr marL="0" indent="0">
                  <a:buNone/>
                </a:pPr>
                <a:r>
                  <a:rPr lang="uk-UA" dirty="0"/>
                  <a:t>1) 0;</a:t>
                </a:r>
              </a:p>
              <a:p>
                <a:pPr marL="0" indent="0">
                  <a:buNone/>
                </a:pPr>
                <a:r>
                  <a:rPr lang="en-US" dirty="0"/>
                  <a:t>3</a:t>
                </a:r>
                <a:r>
                  <a:rPr lang="uk-UA" dirty="0"/>
                  <a:t>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uk-UA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39552" y="1988840"/>
                <a:ext cx="3931920" cy="3888432"/>
              </a:xfrm>
              <a:blipFill rotWithShape="1">
                <a:blip r:embed="rId2"/>
                <a:stretch>
                  <a:fillRect l="-465" t="-1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16016" y="1988840"/>
                <a:ext cx="3931920" cy="3888432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uk-UA" dirty="0"/>
                  <a:t>ІІ варіант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1) </a:t>
                </a:r>
                <a:r>
                  <a:rPr lang="ru-RU" dirty="0"/>
                  <a:t>−𝑠𝑖𝑛18° </a:t>
                </a:r>
              </a:p>
              <a:p>
                <a:pPr marL="0" indent="0">
                  <a:buNone/>
                </a:pPr>
                <a:r>
                  <a:rPr lang="en-US" dirty="0"/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16016" y="1988840"/>
                <a:ext cx="3931920" cy="3888432"/>
              </a:xfrm>
              <a:blipFill rotWithShape="1">
                <a:blip r:embed="rId3"/>
                <a:stretch>
                  <a:fillRect l="-465" t="-1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11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Формули суми і різниці тригонометричних функцій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8183880" cy="418795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uk-UA" sz="2400" dirty="0"/>
                  <a:t>За формулами додавання: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𝑠𝑖𝑛𝑥𝑐𝑜𝑠𝑦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𝑐𝑜𝑠𝑥𝑠𝑖𝑛𝑦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𝑠𝑖𝑛𝑥𝑐𝑜𝑠𝑦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𝑐𝑜𝑠𝑥𝑠𝑖𝑛𝑦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uk-UA" sz="2400" dirty="0"/>
                  <a:t>Додаючи почленно ці рівності, одержуємо: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</a:rPr>
                        <m:t>𝑠𝑖𝑛𝑥𝑐𝑜𝑠𝑦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uk-UA" sz="2400" dirty="0"/>
                  <a:t>Якщо позначити: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uk-UA" sz="2400" dirty="0"/>
                  <a:t>То, додаючи і віднімаючи ці рівності, маємо: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uk-UA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r>
                  <a:rPr lang="uk-UA" sz="2400" dirty="0"/>
                  <a:t>Тоді одержуємо формулу </a:t>
                </a:r>
                <a:r>
                  <a:rPr lang="uk-UA" sz="2400" i="1" dirty="0"/>
                  <a:t>перетворення суми синусів у добуток: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𝜷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𝜷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8183880" cy="4187952"/>
              </a:xfrm>
              <a:blipFill rotWithShape="1">
                <a:blip r:embed="rId2"/>
                <a:stretch>
                  <a:fillRect t="-1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03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endParaRPr lang="uk-UA" sz="2800" b="1" i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𝒔𝒊𝒏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𝒔𝒊𝒏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𝜷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latin typeface="Cambria Math"/>
                          <a:ea typeface="Cambria Math"/>
                        </a:rPr>
                        <m:t>𝒄𝒐𝒔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𝜷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  <a:p>
                <a:pPr marL="0" indent="0" algn="ctr">
                  <a:buNone/>
                </a:pPr>
                <a:endParaRPr lang="uk-UA" b="1" i="1" dirty="0"/>
              </a:p>
              <a:p>
                <a:pPr marL="0" indent="0" algn="ctr">
                  <a:buNone/>
                </a:pPr>
                <a:r>
                  <a:rPr lang="uk-UA" sz="2800" b="1" i="1" dirty="0"/>
                  <a:t>Сума синусів двох аргументів дорівнює подвоєному добутку синуса півсуми цих аргументів на косинус їх піврізниці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2385" b="-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271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dirty="0"/>
                  <a:t>Якщо замінити у формулі </a:t>
                </a:r>
                <a:endParaRPr lang="en-US" b="0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𝑠𝑖𝑛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𝑠𝑖𝑛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uk-UA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US" dirty="0"/>
                  <a:t> </a:t>
                </a:r>
                <a:r>
                  <a:rPr lang="uk-UA" dirty="0"/>
                  <a:t>на </a:t>
                </a:r>
                <a14:m>
                  <m:oMath xmlns:m="http://schemas.openxmlformats.org/officeDocument/2006/math">
                    <m:r>
                      <a:rPr lang="uk-UA" b="0" i="1" smtClean="0">
                        <a:latin typeface="Cambria Math"/>
                      </a:rPr>
                      <m:t>(−</m:t>
                    </m:r>
                    <m:r>
                      <a:rPr lang="uk-UA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uk-UA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ru-RU" dirty="0"/>
                  <a:t> і </a:t>
                </a:r>
                <a:r>
                  <a:rPr lang="uk-UA" dirty="0"/>
                  <a:t>врахувати непарність синуса: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𝑠𝑖𝑛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uk-UA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uk-UA" dirty="0"/>
                  <a:t> то одержимо формулу: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000" b="1" i="1" smtClean="0">
                          <a:latin typeface="Cambria Math"/>
                        </a:rPr>
                        <m:t>𝒔𝒊𝒏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f>
                        <m:fPr>
                          <m:ctrlPr>
                            <a:rPr lang="en-US" sz="3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𝜷</m:t>
                          </m:r>
                        </m:num>
                        <m:den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f>
                        <m:fPr>
                          <m:ctrlPr>
                            <a:rPr lang="en-US" sz="3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𝜷</m:t>
                          </m:r>
                        </m:num>
                        <m:den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000" b="1" i="1" dirty="0"/>
              </a:p>
              <a:p>
                <a:pPr marL="0" indent="0" algn="ctr">
                  <a:buNone/>
                </a:pPr>
                <a:r>
                  <a:rPr lang="uk-UA" sz="2800" b="1" i="1" dirty="0"/>
                  <a:t>Різниця синусів двох аргументів дорівнює подвоєному добутку синуса піврізниці цих аргументів на косинус їх півсуми</a:t>
                </a:r>
                <a:endParaRPr lang="en-US" sz="2800" b="1" i="1" dirty="0"/>
              </a:p>
              <a:p>
                <a:pPr marL="0" indent="0">
                  <a:buNone/>
                </a:pPr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370" t="-443" r="-2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6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dirty="0"/>
                  <a:t>Аналогічно, додаючи почленно рівності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𝑐𝑜𝑠𝑥𝑐𝑜𝑠𝑦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𝑠𝑖𝑛𝑥𝑠𝑖𝑛𝑦</m:t>
                      </m:r>
                      <m:r>
                        <a:rPr lang="en-US" b="0" i="0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𝑐𝑜𝑠𝑥𝑐𝑜𝑠𝑦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𝑠𝑖𝑛𝑥𝑠𝑖𝑛𝑦</m:t>
                    </m:r>
                  </m:oMath>
                </a14:m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:r>
                  <a:rPr lang="uk-UA" dirty="0"/>
                  <a:t>Одержуємо: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𝑐𝑜𝑠𝑥𝑐𝑜𝑠𝑦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uk-UA" dirty="0"/>
                  <a:t>І, виконуючи аналогічні заміни, маємо: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000" b="1" i="1" smtClean="0">
                          <a:latin typeface="Cambria Math"/>
                        </a:rPr>
                        <m:t>𝒄𝒐𝒔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f>
                        <m:fPr>
                          <m:ctrlPr>
                            <a:rPr lang="en-US" sz="3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𝜷</m:t>
                          </m:r>
                        </m:num>
                        <m:den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f>
                        <m:fPr>
                          <m:ctrlPr>
                            <a:rPr lang="en-US" sz="3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𝜷</m:t>
                          </m:r>
                        </m:num>
                        <m:den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000" b="1" dirty="0"/>
              </a:p>
              <a:p>
                <a:pPr marL="0" indent="0" algn="ctr">
                  <a:buNone/>
                </a:pPr>
                <a:r>
                  <a:rPr lang="uk-UA" sz="2800" b="1" i="1" dirty="0"/>
                  <a:t>Сума косинусів двох аргументів дорівнює подвоєному добутку косинуса півсуми цих аргументів на косинус їх піврізниці</a:t>
                </a:r>
                <a:endParaRPr lang="ru-RU" sz="2800" b="1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 rotWithShape="1">
                <a:blip r:embed="rId2"/>
                <a:stretch>
                  <a:fillRect l="-370" t="-337" r="-74" b="-2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50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dirty="0"/>
                  <a:t>Якщо відняти рівності </a:t>
                </a:r>
              </a:p>
              <a:p>
                <a:pPr marL="0" indent="0" algn="ctr">
                  <a:buNone/>
                </a:pPr>
                <a:r>
                  <a:rPr lang="en-US" dirty="0"/>
                  <a:t>cos⁡(</a:t>
                </a:r>
                <a:r>
                  <a:rPr lang="uk-UA" dirty="0"/>
                  <a:t>𝑥+𝑦)=𝑐𝑜𝑠𝑥𝑐𝑜𝑠𝑦−𝑠𝑖𝑛𝑥𝑠𝑖𝑛𝑦,</a:t>
                </a:r>
              </a:p>
              <a:p>
                <a:pPr marL="0" indent="0" algn="ctr">
                  <a:buNone/>
                </a:pPr>
                <a:r>
                  <a:rPr lang="en-US" dirty="0"/>
                  <a:t>cos⁡(</a:t>
                </a:r>
                <a:r>
                  <a:rPr lang="uk-UA" dirty="0"/>
                  <a:t>𝑥−𝑦)=𝑐𝑜𝑠𝑥𝑐𝑜𝑠𝑦+𝑠𝑖𝑛𝑥𝑠𝑖𝑛𝑦,</a:t>
                </a:r>
              </a:p>
              <a:p>
                <a:pPr marL="0" indent="0">
                  <a:buNone/>
                </a:pPr>
                <a:r>
                  <a:rPr lang="uk-UA" dirty="0"/>
                  <a:t>То одержимо: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  <m:r>
                        <a:rPr lang="en-US" b="0" i="1" smtClean="0">
                          <a:latin typeface="Cambria Math"/>
                        </a:rPr>
                        <m:t>𝑠𝑖𝑛𝑥𝑠𝑖𝑛𝑦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uk-UA" dirty="0"/>
                  <a:t>Тоді:   </a:t>
                </a:r>
                <a:r>
                  <a:rPr lang="en-US" dirty="0"/>
                  <a:t>   </a:t>
                </a:r>
                <a:r>
                  <a:rPr lang="uk-UA" dirty="0"/>
                  <a:t> 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latin typeface="Cambria Math"/>
                      </a:rPr>
                      <m:t>𝒄𝒐𝒔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𝒄𝒐𝒔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𝜷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=−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𝒔𝒊𝒏</m:t>
                    </m:r>
                    <m:f>
                      <m:fPr>
                        <m:ctrlPr>
                          <a:rPr lang="en-US" sz="30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𝜷</m:t>
                        </m:r>
                      </m:num>
                      <m:den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𝒔𝒊𝒏</m:t>
                    </m:r>
                    <m:f>
                      <m:fPr>
                        <m:ctrlPr>
                          <a:rPr lang="en-US" sz="30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𝜷</m:t>
                        </m:r>
                      </m:num>
                      <m:den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3000" b="1" dirty="0"/>
              </a:p>
              <a:p>
                <a:pPr marL="0" indent="0" algn="ctr">
                  <a:buNone/>
                </a:pPr>
                <a:r>
                  <a:rPr lang="uk-UA" sz="2800" b="1" i="1" dirty="0"/>
                  <a:t>Різниця косинусів двох аргументів дорівнює: мінус подвоєний добуток синуса півсуми цих аргументів на синус їх піврізниці</a:t>
                </a:r>
                <a:endParaRPr lang="ru-RU" sz="2800" b="1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370" t="-3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5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dirty="0"/>
                  <a:t>Для обґрунтування формули перетворення суми(різниці) тангенсів досить використати означення тангенса і формули додавання:</a:t>
                </a:r>
              </a:p>
              <a:p>
                <a:pPr marL="0" indent="0" algn="ctr">
                  <a:buNone/>
                </a:pPr>
                <a:endParaRPr lang="en-US" sz="2000" b="0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𝑡𝑔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⁡(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uk-UA" sz="2000" dirty="0"/>
              </a:p>
              <a:p>
                <a:pPr marL="0" indent="0">
                  <a:buNone/>
                </a:pPr>
                <a:r>
                  <a:rPr lang="uk-UA" sz="2000" dirty="0"/>
                  <a:t>Отже,               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latin typeface="Cambria Math"/>
                      </a:rPr>
                      <m:t>𝒕𝒈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𝒕𝒈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𝜷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0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3000" b="1" i="0" smtClean="0">
                            <a:latin typeface="Cambria Math"/>
                            <a:ea typeface="Cambria Math"/>
                          </a:rPr>
                          <m:t>𝐬𝐢𝐧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𝜷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𝒄𝒐𝒔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𝒄𝒐𝒔</m:t>
                        </m:r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𝜷</m:t>
                        </m:r>
                      </m:den>
                    </m:f>
                  </m:oMath>
                </a14:m>
                <a:endParaRPr lang="ru-RU" sz="30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 rotWithShape="1">
                <a:blip r:embed="rId2"/>
                <a:stretch>
                  <a:fillRect l="-370" t="-3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632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dirty="0"/>
                  <a:t>Якщо у формулі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uk-UA" dirty="0"/>
                  <a:t>замінити </a:t>
                </a:r>
                <a14:m>
                  <m:oMath xmlns:m="http://schemas.openxmlformats.org/officeDocument/2006/math">
                    <m:r>
                      <a:rPr lang="uk-UA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/>
                  <a:t> на </a:t>
                </a:r>
                <a14:m>
                  <m:oMath xmlns:m="http://schemas.openxmlformats.org/officeDocument/2006/math">
                    <m:r>
                      <a:rPr lang="uk-UA" b="0" i="1" smtClean="0">
                        <a:latin typeface="Cambria Math"/>
                      </a:rPr>
                      <m:t>(−</m:t>
                    </m:r>
                    <m:r>
                      <a:rPr lang="uk-UA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uk-UA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ru-RU" dirty="0"/>
                  <a:t> і </a:t>
                </a:r>
                <a:r>
                  <a:rPr lang="uk-UA" dirty="0"/>
                  <a:t>врахувати непарність тангенса </a:t>
                </a:r>
                <a14:m>
                  <m:oMath xmlns:m="http://schemas.openxmlformats.org/officeDocument/2006/math">
                    <m:r>
                      <a:rPr lang="uk-UA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uk-UA" dirty="0"/>
                  <a:t>і парність косинуса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uk-U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d>
                    <m:r>
                      <a:rPr lang="uk-UA" b="0" i="0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uk-UA" dirty="0"/>
                  <a:t>то одержуємо:</a:t>
                </a:r>
              </a:p>
              <a:p>
                <a:pPr marL="0" indent="0" algn="ctr">
                  <a:buNone/>
                </a:pPr>
                <a:endParaRPr lang="en-US" sz="3000" b="1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i="1" smtClean="0">
                          <a:latin typeface="Cambria Math"/>
                        </a:rPr>
                        <m:t>𝒕𝒈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𝒕𝒈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en-US" sz="30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𝒔𝒊𝒏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𝜷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𝒄𝒐𝒔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𝒄𝒐𝒔</m:t>
                          </m:r>
                          <m:r>
                            <a:rPr lang="en-US" sz="3000" b="1" i="1" smtClean="0">
                              <a:latin typeface="Cambria Math"/>
                              <a:ea typeface="Cambria Math"/>
                            </a:rPr>
                            <m:t>𝜷</m:t>
                          </m:r>
                        </m:den>
                      </m:f>
                    </m:oMath>
                  </m:oMathPara>
                </a14:m>
                <a:endParaRPr lang="en-US" sz="3000" b="1" dirty="0"/>
              </a:p>
              <a:p>
                <a:pPr marL="0" indent="0">
                  <a:buNone/>
                </a:pPr>
                <a:r>
                  <a:rPr lang="uk-UA" sz="3000" dirty="0"/>
                  <a:t>Зазначимо, що формули справедливі тільки тоді, коли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𝑐𝑜𝑠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US" sz="3000" dirty="0"/>
                  <a:t> </a:t>
                </a:r>
                <a:r>
                  <a:rPr lang="uk-UA" sz="3000" dirty="0"/>
                  <a:t>і 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/>
                      </a:rPr>
                      <m:t>𝑐𝑜𝑠</m:t>
                    </m:r>
                    <m:r>
                      <a:rPr lang="en-US" sz="3000" b="0" i="1" dirty="0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3000" b="0" i="1" dirty="0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uk-UA" sz="3000" dirty="0"/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  <a:blipFill rotWithShape="1">
                <a:blip r:embed="rId2"/>
                <a:stretch>
                  <a:fillRect l="-593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pPr algn="ctr"/>
            <a:r>
              <a:rPr lang="uk-UA" dirty="0"/>
              <a:t>Зразки застосування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28800"/>
                <a:ext cx="8640960" cy="452596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uk-UA" sz="2400" i="1" dirty="0"/>
                  <a:t>Обчислити</a:t>
                </a:r>
                <a14:m>
                  <m:oMath xmlns:m="http://schemas.openxmlformats.org/officeDocument/2006/math">
                    <m:r>
                      <a:rPr lang="uk-UA" sz="2900" b="0" i="0" smtClean="0">
                        <a:latin typeface="Cambria Math"/>
                      </a:rPr>
                      <m:t>:    </m:t>
                    </m:r>
                    <m:r>
                      <a:rPr lang="en-US" sz="2900" b="0" i="1" smtClean="0">
                        <a:latin typeface="Cambria Math"/>
                      </a:rPr>
                      <m:t>𝑠𝑖𝑛</m:t>
                    </m:r>
                    <m:r>
                      <a:rPr lang="en-US" sz="2900" b="0" i="1" smtClean="0">
                        <a:latin typeface="Cambria Math"/>
                      </a:rPr>
                      <m:t>75°+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𝑠𝑖𝑛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15°=            2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𝑠𝑖𝑛</m:t>
                    </m:r>
                    <m:f>
                      <m:f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75°+15°</m:t>
                        </m:r>
                      </m:num>
                      <m:den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75°−15°</m:t>
                        </m:r>
                      </m:num>
                      <m:den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  <a:ea typeface="Cambria Math"/>
                      </a:rPr>
                      <m:t>=                </m:t>
                    </m:r>
                  </m:oMath>
                </a14:m>
                <a:r>
                  <a:rPr lang="uk-UA" sz="2900" b="0" dirty="0">
                    <a:ea typeface="Cambria Math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/>
                        <a:ea typeface="Cambria Math"/>
                      </a:rPr>
                      <m:t>=2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𝑠𝑖𝑛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45°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30°=2∙</m:t>
                    </m:r>
                    <m:f>
                      <m:f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9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9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9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900" i="1" dirty="0"/>
              </a:p>
              <a:p>
                <a:pPr marL="514350" indent="-514350">
                  <a:buAutoNum type="arabicParenR"/>
                </a:pPr>
                <a:endParaRPr lang="en-US" sz="2900" i="1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900" b="0" i="1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9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d>
                    <m:d>
                      <m:d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d>
                    <m:r>
                      <a:rPr lang="en-US" sz="2900" b="0" i="1" smtClean="0">
                        <a:latin typeface="Cambria Math"/>
                        <a:ea typeface="Cambria Math"/>
                      </a:rPr>
                      <m:t>==−2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𝑠𝑖𝑛</m:t>
                    </m:r>
                    <m:f>
                      <m:f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num>
                      <m:den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𝑠𝑖𝑛</m:t>
                    </m:r>
                    <m:f>
                      <m:f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num>
                      <m:den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  <a:ea typeface="Cambria Math"/>
                      </a:rPr>
                      <m:t>∙2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num>
                      <m:den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num>
                      <m:den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  <a:ea typeface="Cambria Math"/>
                      </a:rPr>
                      <m:t>=               =−</m:t>
                    </m:r>
                    <m:func>
                      <m:funcPr>
                        <m:ctrlPr>
                          <a:rPr lang="en-US" sz="2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9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9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m:rPr>
                        <m:sty m:val="p"/>
                      </m:rPr>
                      <a:rPr lang="en-US" sz="2900" b="0" i="0" smtClean="0">
                        <a:latin typeface="Cambria Math"/>
                        <a:ea typeface="Cambria Math"/>
                      </a:rPr>
                      <m:t>sin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9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ru-RU" sz="29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28800"/>
                <a:ext cx="864096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443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523</TotalTime>
  <Words>671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Cambria Math</vt:lpstr>
      <vt:lpstr>Verdana</vt:lpstr>
      <vt:lpstr>Wingdings 2</vt:lpstr>
      <vt:lpstr>Аспект</vt:lpstr>
      <vt:lpstr>Формули суми і різниці однойменних тригонометричних функцій та формули перетворення добутку тригонометричних функцій у суму </vt:lpstr>
      <vt:lpstr>Формули суми і різниці тригонометричних функцій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Зразки застосування</vt:lpstr>
      <vt:lpstr>Перетворення добутку тригонометричних функцій у суму</vt:lpstr>
      <vt:lpstr>                 Самостійна робота  1)Перетворіть суму (або різницю) тригонометричних функцій у добуток і спростіть </vt:lpstr>
      <vt:lpstr>Перевіримо </vt:lpstr>
    </vt:vector>
  </TitlesOfParts>
  <Company>НАСК "Оранта"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Формули суми і різниці однойменних тригонометричних функцій та формули перетворення добутку тригонометричних функцій у суму</dc:title>
  <dc:creator>admin</dc:creator>
  <cp:lastModifiedBy>Пользователь</cp:lastModifiedBy>
  <cp:revision>28</cp:revision>
  <dcterms:created xsi:type="dcterms:W3CDTF">2011-03-07T12:05:30Z</dcterms:created>
  <dcterms:modified xsi:type="dcterms:W3CDTF">2021-01-11T11:34:57Z</dcterms:modified>
</cp:coreProperties>
</file>