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9" r:id="rId3"/>
    <p:sldId id="338" r:id="rId4"/>
    <p:sldId id="355" r:id="rId5"/>
    <p:sldId id="357" r:id="rId6"/>
    <p:sldId id="356" r:id="rId7"/>
    <p:sldId id="358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89800"/>
    <a:srgbClr val="CE1102"/>
    <a:srgbClr val="CA6E6C"/>
    <a:srgbClr val="006666"/>
    <a:srgbClr val="993366"/>
    <a:srgbClr val="C05350"/>
    <a:srgbClr val="ADC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60"/>
  </p:normalViewPr>
  <p:slideViewPr>
    <p:cSldViewPr>
      <p:cViewPr>
        <p:scale>
          <a:sx n="80" d="100"/>
          <a:sy n="80" d="100"/>
        </p:scale>
        <p:origin x="-83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1007604" y="1556792"/>
            <a:ext cx="7128792" cy="2664296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b="1" cap="none" spc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40496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uk-UA" sz="2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94" y="3527053"/>
            <a:ext cx="2952328" cy="34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30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6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50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53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09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66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89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uk-UA" sz="2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6" y="3785858"/>
            <a:ext cx="3240360" cy="294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5904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02630"/>
            <a:ext cx="168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0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1656184"/>
          </a:xfrm>
          <a:prstGeom prst="round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251520" y="2852936"/>
            <a:ext cx="8640960" cy="3816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02630"/>
            <a:ext cx="168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8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2520280"/>
          </a:xfrm>
          <a:prstGeom prst="round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251520" y="4221088"/>
            <a:ext cx="8640960" cy="2448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02630"/>
            <a:ext cx="168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3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5904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" y="5384235"/>
            <a:ext cx="1584176" cy="14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1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277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14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5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C664-FA48-4CBB-B988-25BC6104BDF2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B449-C70B-48EF-94BB-010A369B4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3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4" r:id="rId3"/>
    <p:sldLayoutId id="2147483663" r:id="rId4"/>
    <p:sldLayoutId id="2147483664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26" Type="http://schemas.microsoft.com/office/2007/relationships/hdphoto" Target="../media/hdphoto13.wdp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5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24" Type="http://schemas.microsoft.com/office/2007/relationships/hdphoto" Target="../media/hdphoto12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26" Type="http://schemas.openxmlformats.org/officeDocument/2006/relationships/image" Target="../media/image29.png"/><Relationship Id="rId39" Type="http://schemas.microsoft.com/office/2007/relationships/hdphoto" Target="../media/hdphoto23.wdp"/><Relationship Id="rId3" Type="http://schemas.microsoft.com/office/2007/relationships/hdphoto" Target="../media/hdphoto1.wdp"/><Relationship Id="rId21" Type="http://schemas.microsoft.com/office/2007/relationships/hdphoto" Target="../media/hdphoto14.wdp"/><Relationship Id="rId34" Type="http://schemas.openxmlformats.org/officeDocument/2006/relationships/image" Target="../media/image33.png"/><Relationship Id="rId42" Type="http://schemas.openxmlformats.org/officeDocument/2006/relationships/image" Target="../media/image25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5" Type="http://schemas.microsoft.com/office/2007/relationships/hdphoto" Target="../media/hdphoto16.wdp"/><Relationship Id="rId33" Type="http://schemas.microsoft.com/office/2007/relationships/hdphoto" Target="../media/hdphoto20.wdp"/><Relationship Id="rId38" Type="http://schemas.openxmlformats.org/officeDocument/2006/relationships/image" Target="../media/image35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29" Type="http://schemas.microsoft.com/office/2007/relationships/hdphoto" Target="../media/hdphoto18.wdp"/><Relationship Id="rId41" Type="http://schemas.microsoft.com/office/2007/relationships/hdphoto" Target="../media/hdphoto24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microsoft.com/office/2007/relationships/hdphoto" Target="../media/hdphoto22.wdp"/><Relationship Id="rId40" Type="http://schemas.openxmlformats.org/officeDocument/2006/relationships/image" Target="../media/image36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5.wdp"/><Relationship Id="rId28" Type="http://schemas.openxmlformats.org/officeDocument/2006/relationships/image" Target="../media/image30.png"/><Relationship Id="rId36" Type="http://schemas.openxmlformats.org/officeDocument/2006/relationships/image" Target="../media/image34.png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31" Type="http://schemas.microsoft.com/office/2007/relationships/hdphoto" Target="../media/hdphoto19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openxmlformats.org/officeDocument/2006/relationships/image" Target="../media/image27.png"/><Relationship Id="rId27" Type="http://schemas.microsoft.com/office/2007/relationships/hdphoto" Target="../media/hdphoto17.wdp"/><Relationship Id="rId30" Type="http://schemas.openxmlformats.org/officeDocument/2006/relationships/image" Target="../media/image31.png"/><Relationship Id="rId35" Type="http://schemas.microsoft.com/office/2007/relationships/hdphoto" Target="../media/hdphoto21.wdp"/><Relationship Id="rId43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21" Type="http://schemas.openxmlformats.org/officeDocument/2006/relationships/image" Target="../media/image38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26" Type="http://schemas.microsoft.com/office/2007/relationships/hdphoto" Target="../media/hdphoto13.wdp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5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24" Type="http://schemas.microsoft.com/office/2007/relationships/hdphoto" Target="../media/hdphoto12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microsoft.com/office/2007/relationships/hdphoto" Target="../media/hdphoto11.wdp"/><Relationship Id="rId2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128792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Основні правила комбінаторики</a:t>
            </a:r>
            <a:endParaRPr lang="uk-UA" sz="2700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645024"/>
            <a:ext cx="5112568" cy="1752600"/>
          </a:xfrm>
        </p:spPr>
        <p:txBody>
          <a:bodyPr/>
          <a:lstStyle/>
          <a:p>
            <a:r>
              <a:rPr lang="uk-UA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Алгебра 9 клас</a:t>
            </a:r>
            <a:endParaRPr lang="uk-UA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80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764704"/>
            <a:ext cx="8928992" cy="59766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Готуємось до ДПА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7" y="980728"/>
            <a:ext cx="7963363" cy="109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7" y="2210323"/>
            <a:ext cx="79822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" y="3297685"/>
            <a:ext cx="7982264" cy="100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7" y="4366837"/>
            <a:ext cx="7963363" cy="10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7" y="5589240"/>
            <a:ext cx="79633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6165304"/>
            <a:ext cx="2903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115269" y="1339768"/>
            <a:ext cx="46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1)</a:t>
            </a:r>
            <a:endParaRPr lang="uk-UA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269" y="2529288"/>
            <a:ext cx="46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2)</a:t>
            </a:r>
            <a:endParaRPr lang="uk-UA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50" y="3567286"/>
            <a:ext cx="51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3)</a:t>
            </a:r>
            <a:endParaRPr lang="uk-U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5269" y="4677927"/>
            <a:ext cx="46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4)</a:t>
            </a:r>
            <a:endParaRPr lang="uk-UA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6368" y="5703639"/>
            <a:ext cx="48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5)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317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суми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539552" y="3053596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9" y="313330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6" y="3252953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621465" y="3432997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716016" y="3053596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97143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4" y="3093328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84168" y="3332418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3664215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52761" y="3673364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9963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1 фрукт?</a:t>
            </a:r>
            <a:endParaRPr lang="uk-U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Якщо множина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uk-UA" sz="2400" b="1" dirty="0" smtClean="0"/>
                  <a:t> складається 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елементів, а множина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 smtClean="0"/>
                  <a:t> – </a:t>
                </a:r>
                <a:r>
                  <a:rPr lang="uk-UA" sz="2400" b="1" dirty="0" smtClean="0"/>
                  <a:t>з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uk-UA" sz="2400" b="1" dirty="0" smtClean="0"/>
                  <a:t> елементів, причому ці множини не мають спільних елементів, то вибір «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uk-UA" sz="2400" b="1" dirty="0" smtClean="0"/>
                  <a:t>», де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Symbol"/>
                      </a:rPr>
                      <m:t>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Symbol"/>
                      </a:rPr>
                      <m:t>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Symbol"/>
                      </a:rPr>
                      <m:t>𝑩</m:t>
                    </m:r>
                  </m:oMath>
                </a14:m>
                <a:r>
                  <a:rPr lang="uk-UA" sz="2400" b="1" dirty="0" smtClean="0"/>
                  <a:t>, можна здійснити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способами.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blipFill rotWithShape="1">
                <a:blip r:embed="rId20"/>
                <a:stretch>
                  <a:fillRect l="-1169" t="-3101" r="-1096" b="-77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9552" y="551723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Грушу можна вибрати 4 способами, а яблуко можна вибрати 5 способами. Отже, 1 фрукт можна вибрати 4+5=9 способами. </a:t>
            </a:r>
            <a:endParaRPr lang="uk-UA" sz="24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667" b="93333" l="9172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2" r="9769" b="7752"/>
          <a:stretch/>
        </p:blipFill>
        <p:spPr bwMode="auto">
          <a:xfrm>
            <a:off x="2455193" y="3332418"/>
            <a:ext cx="919051" cy="13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суми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539552" y="908720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9" y="988428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6" y="1108077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520103" y="1248196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716016" y="908720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52267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4" y="948452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84168" y="1187542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1519339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52761" y="1528488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28" y="45715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1 фрукт?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28" y="4941168"/>
            <a:ext cx="7074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Грушу можна вибрати 4 способами, а яблуко можна вибрати 5 способами, для вибору сливи є 6 способів. Отже, 1 фрукт можна вибрати 4+5+6=15 способами. </a:t>
            </a:r>
            <a:endParaRPr lang="uk-UA" sz="2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2503855" y="2579855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49" b="100000" l="15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8593" y="2837990"/>
            <a:ext cx="759659" cy="10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113292"/>
            <a:ext cx="755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554" l="2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9977" y="3149643"/>
            <a:ext cx="1421665" cy="116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5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71" y="2826367"/>
            <a:ext cx="1153225" cy="13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52" y="1187541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5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добутку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87428" y="620688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5" y="700396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02" y="820045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467979" y="960164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663892" y="620688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48" y="664235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80" y="660420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32044" y="899510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9996" y="1231307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00637" y="1240456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935" y="55172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пару</a:t>
            </a:r>
            <a:r>
              <a:rPr lang="uk-UA" sz="2400" b="1" dirty="0"/>
              <a:t>,</a:t>
            </a:r>
            <a:r>
              <a:rPr lang="uk-UA" sz="2400" b="1" dirty="0" smtClean="0"/>
              <a:t> 1 яблуко і 1 грушу?</a:t>
            </a:r>
            <a:endParaRPr lang="uk-UA" sz="2400" b="1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395537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2523743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2145165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562" y="2640327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3956831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448883" y="2640326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5753733" y="2446962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16" y="2575166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7357295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765504" y="2596152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444" y="3114062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562" y="3340039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448883" y="3294061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35" y="3205806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769843" y="3230240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1" y="3745806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709" y="3971783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500030" y="3925805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82" y="3837550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820990" y="3861984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666" y="4476872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3893" y="4597202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511214" y="4551224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6" y="4462969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832174" y="4487403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1" y="3829364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5" y="3861984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18" y="3844340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99" y="3831835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3" y="3831835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416241" y="4535163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2123809" y="4519104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3964954" y="4519104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5759619" y="4491848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7352422" y="4479815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26" y="899509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2" y="3060006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87" y="3109421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31" y="3132906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05" y="3099454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68" y="3106175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5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добутку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539552" y="2822054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9" y="290176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6" y="3021411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520103" y="3161530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716016" y="2822054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65601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4" y="2861786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84168" y="3100876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3432673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52761" y="3441822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935" y="488381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пару</a:t>
            </a:r>
            <a:r>
              <a:rPr lang="uk-UA" sz="2400" b="1" dirty="0"/>
              <a:t>,</a:t>
            </a:r>
            <a:r>
              <a:rPr lang="uk-UA" sz="2400" b="1" dirty="0" smtClean="0"/>
              <a:t> 1 яблуко і 1 грушу?</a:t>
            </a:r>
            <a:endParaRPr lang="uk-U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Якщо елемент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можна вибрати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способами і після кожного такого вибору елемент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можна вибрати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uk-UA" sz="2400" b="1" dirty="0" smtClean="0"/>
                  <a:t> способами, то вибір «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uk-UA" sz="2400" b="1" i="1" smtClean="0">
                        <a:latin typeface="Cambria Math"/>
                      </a:rPr>
                      <m:t> і </m:t>
                    </m:r>
                    <m:r>
                      <a:rPr lang="en-US" sz="24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uk-UA" sz="2400" b="1" dirty="0" smtClean="0"/>
                  <a:t>» у вказаному порядку можна здійснити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способами.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blipFill rotWithShape="1">
                <a:blip r:embed="rId20"/>
                <a:stretch>
                  <a:fillRect l="-1169" t="-3101" r="-1096" b="-77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5517232"/>
                <a:ext cx="68407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Грушу можна вибрати 4 способами, а яблуко можна вибрати 5 способами. Отже, пару фруктів можна вибрати 4</a:t>
                </a:r>
                <a14:m>
                  <m:oMath xmlns:m="http://schemas.openxmlformats.org/officeDocument/2006/math">
                    <m:r>
                      <a:rPr lang="uk-UA" sz="2400" b="1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uk-UA" sz="2400" b="1" dirty="0" smtClean="0"/>
                  <a:t>5=20 способами. 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17232"/>
                <a:ext cx="6840760" cy="1200329"/>
              </a:xfrm>
              <a:prstGeom prst="rect">
                <a:avLst/>
              </a:prstGeom>
              <a:blipFill rotWithShape="1">
                <a:blip r:embed="rId21"/>
                <a:stretch>
                  <a:fillRect l="-1426" t="-4061" r="-1337" b="-1066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59" y="3088445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добутку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90843" y="646857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90" y="726565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17" y="846214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471394" y="986333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667307" y="646857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63" y="690404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95" y="686589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35459" y="925679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3411" y="1257476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04052" y="1266625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4203178"/>
            <a:ext cx="815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Скількома способами можна вибрати </a:t>
            </a:r>
            <a:r>
              <a:rPr lang="uk-UA" sz="2400" b="1" smtClean="0"/>
              <a:t>трійку фруктів, </a:t>
            </a:r>
            <a:r>
              <a:rPr lang="uk-UA" sz="2400" b="1" dirty="0" smtClean="0"/>
              <a:t>1 яблуко, 1 грушу і 1 сливу?</a:t>
            </a:r>
            <a:endParaRPr lang="uk-U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428" y="4941168"/>
                <a:ext cx="70749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Грушу можна вибрати 4 способами, а яблуко можна вибрати 5 способами, для вибору сливи є 6 способів. Отже, трійку фруктів можна вибрати 4</a:t>
                </a:r>
                <a14:m>
                  <m:oMath xmlns:m="http://schemas.openxmlformats.org/officeDocument/2006/math">
                    <m:r>
                      <a:rPr lang="uk-UA" sz="2400" b="1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uk-UA" sz="2400" b="1" dirty="0" smtClean="0"/>
                  <a:t>5</a:t>
                </a:r>
                <a14:m>
                  <m:oMath xmlns:m="http://schemas.openxmlformats.org/officeDocument/2006/math">
                    <m:r>
                      <a:rPr lang="uk-UA" sz="2400" b="1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uk-UA" sz="2400" b="1" dirty="0" smtClean="0"/>
                  <a:t>6=120 способами. 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8" y="4941168"/>
                <a:ext cx="7074907" cy="1569660"/>
              </a:xfrm>
              <a:prstGeom prst="rect">
                <a:avLst/>
              </a:prstGeom>
              <a:blipFill rotWithShape="1">
                <a:blip r:embed="rId20"/>
                <a:stretch>
                  <a:fillRect l="-1379" t="-3113" r="-1379" b="-81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2455146" y="2317992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49" b="100000" l="15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9884" y="2576127"/>
            <a:ext cx="759659" cy="10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49" b="100000" l="15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3752" y="2838118"/>
            <a:ext cx="759659" cy="10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554" l="2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1268" y="2887780"/>
            <a:ext cx="1421665" cy="116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5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62" y="2564504"/>
            <a:ext cx="1153225" cy="13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73" y="925678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274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Основні правила комбінаторики</vt:lpstr>
      <vt:lpstr>Готуємось до ДПА</vt:lpstr>
      <vt:lpstr>Правило суми</vt:lpstr>
      <vt:lpstr>Правило суми</vt:lpstr>
      <vt:lpstr>Правило добутку</vt:lpstr>
      <vt:lpstr>Правило добутку</vt:lpstr>
      <vt:lpstr>Правило добутку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173</cp:revision>
  <dcterms:created xsi:type="dcterms:W3CDTF">2018-01-12T20:22:21Z</dcterms:created>
  <dcterms:modified xsi:type="dcterms:W3CDTF">2019-08-28T19:52:48Z</dcterms:modified>
</cp:coreProperties>
</file>