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9" r:id="rId3"/>
    <p:sldId id="258" r:id="rId4"/>
    <p:sldId id="261" r:id="rId5"/>
    <p:sldId id="262" r:id="rId6"/>
    <p:sldId id="263" r:id="rId7"/>
    <p:sldId id="260" r:id="rId8"/>
    <p:sldId id="265" r:id="rId9"/>
    <p:sldId id="266" r:id="rId10"/>
    <p:sldId id="264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9E9FF3C-E7FA-4C0C-B65C-23A9991554DF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87EE97-5108-41CE-9A65-71AE27B26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86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4DC575-038D-4C82-A159-B6FFAC4997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831F609-E6C3-4647-A4A9-CC63EAEC2C11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FF2E070-C6D3-47D8-B8C5-B76F630AC61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/>
              <a:t>С.М. Саврасова, Г.А. Ястребинецкий «Упражнения по планиметрии на готовых чертежах»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AA3D77B9-E129-4F6F-83D5-897D2B5E3DF6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D2721D4-AFC7-4EDC-9009-9DDF6698C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FD004-EEFE-4122-B5E7-788603149A82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51FE7-E914-418F-8656-CE381784E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2BD42A-2F64-4ADB-8ABA-C9798AA7F239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7101588-7DF2-4D8F-9270-7239F7D72B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427C4-DE72-4796-993B-5455E8669B0A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6BED9-651A-4E0F-B7FB-050B6A058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2F721C4-D8D4-4365-9DBA-EB557981B145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987B50-D09D-4F0B-A948-6D25449131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95E99-90F9-4377-9324-6DEB84C0C106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556FD-7C65-4C61-BC2A-815438FFB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5A67B-4242-4867-BAAD-A71EB9E2BA2B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6016E3-A5BB-4135-82E6-695367D19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A1107-DE40-4997-9650-EA607957FF6A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CC69E-3544-4D2F-A9CC-7AABFA57B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3C21E-E7B1-43D9-8D2F-7532978E6108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50A46-B184-46B3-82AF-04719283F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FAAE9-8613-4C7A-81F4-9E347B19F94D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217C4-767F-47FF-98CD-4C2B4D582A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40784C-9CEE-4A08-B46A-A06A0CCBAAF3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F4D0C7-1D64-4DA4-835C-7FEFCC661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C9016C2-0145-4C91-8AA0-7B43F795F6BA}" type="datetimeFigureOut">
              <a:rPr lang="ru-RU"/>
              <a:pPr>
                <a:defRPr/>
              </a:pPr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1DB732-16AF-4F1E-981F-768D52B65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86" r:id="rId9"/>
    <p:sldLayoutId id="2147483677" r:id="rId10"/>
    <p:sldLayoutId id="21474836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-2341903" y="285728"/>
            <a:ext cx="13827824" cy="2585323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Подібність</a:t>
            </a:r>
            <a:endParaRPr lang="ru-RU" sz="5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  <a:r>
              <a:rPr lang="ru-RU" sz="5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прямокутних</a:t>
            </a:r>
            <a:r>
              <a:rPr lang="ru-RU" sz="54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трикутників</a:t>
            </a:r>
            <a:endParaRPr lang="ru-RU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3677794" y="3379731"/>
            <a:ext cx="928688" cy="121443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ый треугольник 8"/>
          <p:cNvSpPr/>
          <p:nvPr/>
        </p:nvSpPr>
        <p:spPr>
          <a:xfrm>
            <a:off x="2392341" y="4322762"/>
            <a:ext cx="1500188" cy="2214563"/>
          </a:xfrm>
          <a:prstGeom prst="rtTriangl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5292080" y="3127800"/>
            <a:ext cx="1785938" cy="3071813"/>
          </a:xfrm>
          <a:prstGeom prst="rtTriangle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8326760">
            <a:off x="1477963" y="320675"/>
            <a:ext cx="2333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ый треугольник 1"/>
          <p:cNvSpPr/>
          <p:nvPr/>
        </p:nvSpPr>
        <p:spPr>
          <a:xfrm rot="7553315">
            <a:off x="1096169" y="515144"/>
            <a:ext cx="2022475" cy="285591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2"/>
          </p:cNvCxnSpPr>
          <p:nvPr/>
        </p:nvCxnSpPr>
        <p:spPr>
          <a:xfrm rot="10800000" flipH="1" flipV="1">
            <a:off x="1543050" y="285750"/>
            <a:ext cx="28575" cy="1674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571625" y="1714500"/>
            <a:ext cx="214313" cy="214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>
            <a:off x="0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0726" name="TextBox 7"/>
          <p:cNvSpPr txBox="1">
            <a:spLocks noChangeArrowheads="1"/>
          </p:cNvSpPr>
          <p:nvPr/>
        </p:nvSpPr>
        <p:spPr bwMode="auto">
          <a:xfrm>
            <a:off x="928688" y="0"/>
            <a:ext cx="357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0727" name="TextBox 8"/>
          <p:cNvSpPr txBox="1">
            <a:spLocks noChangeArrowheads="1"/>
          </p:cNvSpPr>
          <p:nvPr/>
        </p:nvSpPr>
        <p:spPr bwMode="auto">
          <a:xfrm>
            <a:off x="3857625" y="1785938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0728" name="TextBox 9"/>
          <p:cNvSpPr txBox="1">
            <a:spLocks noChangeArrowheads="1"/>
          </p:cNvSpPr>
          <p:nvPr/>
        </p:nvSpPr>
        <p:spPr bwMode="auto">
          <a:xfrm>
            <a:off x="1285875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Н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714625" y="285750"/>
            <a:ext cx="214313" cy="28575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30" name="TextBox 14"/>
          <p:cNvSpPr txBox="1">
            <a:spLocks noChangeArrowheads="1"/>
          </p:cNvSpPr>
          <p:nvPr/>
        </p:nvSpPr>
        <p:spPr bwMode="auto">
          <a:xfrm>
            <a:off x="2857500" y="0"/>
            <a:ext cx="1285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АСН</a:t>
            </a:r>
            <a:r>
              <a:rPr lang="uk-UA">
                <a:latin typeface="Trebuchet MS" pitchFamily="34" charset="0"/>
              </a:rPr>
              <a:t>     </a:t>
            </a:r>
            <a:endParaRPr lang="ru-RU">
              <a:latin typeface="Trebuchet MS" pitchFamily="34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00563" y="285750"/>
            <a:ext cx="214312" cy="28575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32" name="TextBox 16"/>
          <p:cNvSpPr txBox="1">
            <a:spLocks noChangeArrowheads="1"/>
          </p:cNvSpPr>
          <p:nvPr/>
        </p:nvSpPr>
        <p:spPr bwMode="auto">
          <a:xfrm>
            <a:off x="4643438" y="0"/>
            <a:ext cx="15509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СВН</a:t>
            </a:r>
            <a:r>
              <a:rPr lang="uk-UA">
                <a:latin typeface="Trebuchet MS" pitchFamily="34" charset="0"/>
              </a:rPr>
              <a:t>     </a:t>
            </a:r>
            <a:endParaRPr lang="ru-RU">
              <a:latin typeface="Trebuchet MS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875" y="785813"/>
            <a:ext cx="37147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Подібні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28575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600">
                <a:latin typeface="Trebuchet MS" pitchFamily="34" charset="0"/>
              </a:rPr>
              <a:t>АН : СН = СН : НВ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00563" y="2857500"/>
            <a:ext cx="4643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СН² = АН • НВ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000500" y="3143250"/>
            <a:ext cx="5000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857375" y="3643313"/>
            <a:ext cx="5786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5400">
                <a:solidFill>
                  <a:srgbClr val="7030A0"/>
                </a:solidFill>
                <a:latin typeface="Trebuchet MS" pitchFamily="34" charset="0"/>
              </a:rPr>
              <a:t>СН = √АН • НВ</a:t>
            </a:r>
            <a:endParaRPr lang="ru-RU" sz="540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" y="4500563"/>
            <a:ext cx="7072313" cy="18161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latin typeface="+mn-lt"/>
              </a:rPr>
              <a:t>Висота  прямокутного  трикутника, проведена  до  гіпотенузи, є  середнім пропорційним відрізків, на які ця висота ділить гіпотенузу.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3857625" y="3786188"/>
            <a:ext cx="2714625" cy="7143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Дуга 26"/>
          <p:cNvSpPr/>
          <p:nvPr/>
        </p:nvSpPr>
        <p:spPr>
          <a:xfrm rot="10984282">
            <a:off x="1276350" y="519113"/>
            <a:ext cx="733425" cy="319087"/>
          </a:xfrm>
          <a:prstGeom prst="arc">
            <a:avLst>
              <a:gd name="adj1" fmla="val 174745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" name="Дуга 27"/>
          <p:cNvSpPr/>
          <p:nvPr/>
        </p:nvSpPr>
        <p:spPr>
          <a:xfrm rot="16200000">
            <a:off x="2909887" y="1804988"/>
            <a:ext cx="785813" cy="319088"/>
          </a:xfrm>
          <a:prstGeom prst="arc">
            <a:avLst>
              <a:gd name="adj1" fmla="val 1747452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 animBg="1"/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8326760">
            <a:off x="1477963" y="320675"/>
            <a:ext cx="2333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ый треугольник 1"/>
          <p:cNvSpPr/>
          <p:nvPr/>
        </p:nvSpPr>
        <p:spPr>
          <a:xfrm rot="7553315">
            <a:off x="1096169" y="515144"/>
            <a:ext cx="2022475" cy="285591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2"/>
          </p:cNvCxnSpPr>
          <p:nvPr/>
        </p:nvCxnSpPr>
        <p:spPr>
          <a:xfrm rot="10800000" flipH="1" flipV="1">
            <a:off x="1543050" y="285750"/>
            <a:ext cx="28575" cy="1674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571625" y="1714500"/>
            <a:ext cx="214313" cy="214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9" name="TextBox 6"/>
          <p:cNvSpPr txBox="1">
            <a:spLocks noChangeArrowheads="1"/>
          </p:cNvSpPr>
          <p:nvPr/>
        </p:nvSpPr>
        <p:spPr bwMode="auto">
          <a:xfrm>
            <a:off x="0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1750" name="TextBox 7"/>
          <p:cNvSpPr txBox="1">
            <a:spLocks noChangeArrowheads="1"/>
          </p:cNvSpPr>
          <p:nvPr/>
        </p:nvSpPr>
        <p:spPr bwMode="auto">
          <a:xfrm>
            <a:off x="928688" y="0"/>
            <a:ext cx="357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1751" name="TextBox 8"/>
          <p:cNvSpPr txBox="1">
            <a:spLocks noChangeArrowheads="1"/>
          </p:cNvSpPr>
          <p:nvPr/>
        </p:nvSpPr>
        <p:spPr bwMode="auto">
          <a:xfrm>
            <a:off x="3857625" y="1785938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1752" name="TextBox 9"/>
          <p:cNvSpPr txBox="1">
            <a:spLocks noChangeArrowheads="1"/>
          </p:cNvSpPr>
          <p:nvPr/>
        </p:nvSpPr>
        <p:spPr bwMode="auto">
          <a:xfrm>
            <a:off x="1285875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Н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714625" y="285750"/>
            <a:ext cx="214313" cy="28575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4" name="TextBox 14"/>
          <p:cNvSpPr txBox="1">
            <a:spLocks noChangeArrowheads="1"/>
          </p:cNvSpPr>
          <p:nvPr/>
        </p:nvSpPr>
        <p:spPr bwMode="auto">
          <a:xfrm>
            <a:off x="2857500" y="0"/>
            <a:ext cx="12858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АСН</a:t>
            </a:r>
            <a:r>
              <a:rPr lang="uk-UA">
                <a:latin typeface="Trebuchet MS" pitchFamily="34" charset="0"/>
              </a:rPr>
              <a:t>     </a:t>
            </a:r>
            <a:endParaRPr lang="ru-RU">
              <a:latin typeface="Trebuchet MS" pitchFamily="34" charset="0"/>
            </a:endParaRPr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500563" y="285750"/>
            <a:ext cx="214312" cy="285750"/>
          </a:xfrm>
          <a:prstGeom prst="triangle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56" name="TextBox 16"/>
          <p:cNvSpPr txBox="1">
            <a:spLocks noChangeArrowheads="1"/>
          </p:cNvSpPr>
          <p:nvPr/>
        </p:nvSpPr>
        <p:spPr bwMode="auto">
          <a:xfrm>
            <a:off x="4643438" y="0"/>
            <a:ext cx="15160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АВС</a:t>
            </a:r>
            <a:r>
              <a:rPr lang="uk-UA">
                <a:latin typeface="Trebuchet MS" pitchFamily="34" charset="0"/>
              </a:rPr>
              <a:t>     </a:t>
            </a:r>
            <a:endParaRPr lang="ru-RU">
              <a:latin typeface="Trebuchet MS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71875" y="785813"/>
            <a:ext cx="3714750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Подібні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2857500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600">
                <a:latin typeface="Trebuchet MS" pitchFamily="34" charset="0"/>
              </a:rPr>
              <a:t>АС : АВ = АН : АС</a:t>
            </a:r>
            <a:endParaRPr lang="ru-RU" sz="3600">
              <a:latin typeface="Trebuchet MS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00563" y="2857500"/>
            <a:ext cx="46434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АС² = АВ • АН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4000500" y="3143250"/>
            <a:ext cx="500063" cy="2143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857375" y="3643313"/>
            <a:ext cx="57864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5400">
                <a:solidFill>
                  <a:srgbClr val="7030A0"/>
                </a:solidFill>
                <a:latin typeface="Trebuchet MS" pitchFamily="34" charset="0"/>
              </a:rPr>
              <a:t>АС = √АВ • АН</a:t>
            </a:r>
            <a:endParaRPr lang="ru-RU" sz="5400">
              <a:solidFill>
                <a:srgbClr val="7030A0"/>
              </a:solidFill>
              <a:latin typeface="Trebuchet MS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1500" y="4500563"/>
            <a:ext cx="7072313" cy="13843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latin typeface="+mn-lt"/>
              </a:rPr>
              <a:t>Катет  прямокутного  трикутника є середнім пропорційним гіпотенузи і проекції цього катета на гіпотенузу.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3857625" y="3786188"/>
            <a:ext cx="2714625" cy="71437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 animBg="1"/>
      <p:bldP spid="22" grpId="0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28813" y="285750"/>
            <a:ext cx="40989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3200">
                <a:solidFill>
                  <a:srgbClr val="00B0F0"/>
                </a:solidFill>
                <a:latin typeface="Trebuchet MS" pitchFamily="34" charset="0"/>
              </a:rPr>
              <a:t>Тренувальні  вправи</a:t>
            </a:r>
            <a:endParaRPr lang="ru-RU" sz="3200">
              <a:solidFill>
                <a:srgbClr val="00B0F0"/>
              </a:solidFill>
              <a:latin typeface="Trebuchet MS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85750" y="928688"/>
            <a:ext cx="79660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3600">
                <a:solidFill>
                  <a:srgbClr val="FF0000"/>
                </a:solidFill>
                <a:latin typeface="Trebuchet MS" pitchFamily="34" charset="0"/>
              </a:rPr>
              <a:t>Чи  подібні  прямокутні трикутники</a:t>
            </a:r>
            <a:r>
              <a:rPr lang="uk-UA" sz="4000">
                <a:solidFill>
                  <a:srgbClr val="FF0000"/>
                </a:solidFill>
                <a:latin typeface="Trebuchet MS" pitchFamily="34" charset="0"/>
              </a:rPr>
              <a:t>?</a:t>
            </a:r>
            <a:endParaRPr lang="ru-RU" sz="40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>
            <a:off x="357188" y="1785938"/>
            <a:ext cx="2214562" cy="1357312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ый треугольник 4"/>
          <p:cNvSpPr/>
          <p:nvPr/>
        </p:nvSpPr>
        <p:spPr>
          <a:xfrm rot="8958357">
            <a:off x="3481388" y="4324350"/>
            <a:ext cx="3609975" cy="3435350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85875" y="2643188"/>
            <a:ext cx="828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55°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429125" y="2857500"/>
            <a:ext cx="828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35°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>
            <a:off x="285750" y="3571875"/>
            <a:ext cx="1857375" cy="278606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714375" y="5715000"/>
            <a:ext cx="8286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12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214438" y="3786188"/>
            <a:ext cx="8286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  30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 rot="8958357">
            <a:off x="4127500" y="2457450"/>
            <a:ext cx="2808288" cy="1792288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00438" y="3643313"/>
            <a:ext cx="8286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  36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214813" y="5429250"/>
            <a:ext cx="75723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  65</a:t>
            </a:r>
            <a:endParaRPr lang="ru-RU" sz="32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8326760">
            <a:off x="1477963" y="320675"/>
            <a:ext cx="2333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ый треугольник 1"/>
          <p:cNvSpPr/>
          <p:nvPr/>
        </p:nvSpPr>
        <p:spPr>
          <a:xfrm rot="7553315">
            <a:off x="1239044" y="4087019"/>
            <a:ext cx="2022475" cy="285591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2"/>
          </p:cNvCxnSpPr>
          <p:nvPr/>
        </p:nvCxnSpPr>
        <p:spPr>
          <a:xfrm rot="10800000" flipH="1" flipV="1">
            <a:off x="1685925" y="3857625"/>
            <a:ext cx="28575" cy="1674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571625" y="1714500"/>
            <a:ext cx="214313" cy="214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0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928688" y="0"/>
            <a:ext cx="357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3857625" y="1785938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1285875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Н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3801" name="TextBox 23"/>
          <p:cNvSpPr txBox="1">
            <a:spLocks noChangeArrowheads="1"/>
          </p:cNvSpPr>
          <p:nvPr/>
        </p:nvSpPr>
        <p:spPr bwMode="auto">
          <a:xfrm>
            <a:off x="357188" y="642938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х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3802" name="TextBox 25"/>
          <p:cNvSpPr txBox="1">
            <a:spLocks noChangeArrowheads="1"/>
          </p:cNvSpPr>
          <p:nvPr/>
        </p:nvSpPr>
        <p:spPr bwMode="auto">
          <a:xfrm>
            <a:off x="2214563" y="1357313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х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3803" name="TextBox 26"/>
          <p:cNvSpPr txBox="1">
            <a:spLocks noChangeArrowheads="1"/>
          </p:cNvSpPr>
          <p:nvPr/>
        </p:nvSpPr>
        <p:spPr bwMode="auto">
          <a:xfrm>
            <a:off x="857250" y="1357313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4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3804" name="TextBox 27"/>
          <p:cNvSpPr txBox="1">
            <a:spLocks noChangeArrowheads="1"/>
          </p:cNvSpPr>
          <p:nvPr/>
        </p:nvSpPr>
        <p:spPr bwMode="auto">
          <a:xfrm>
            <a:off x="1571625" y="785813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6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43375" y="571500"/>
            <a:ext cx="3929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solidFill>
                  <a:srgbClr val="FF0000"/>
                </a:solidFill>
                <a:latin typeface="Trebuchet MS" pitchFamily="34" charset="0"/>
              </a:rPr>
              <a:t>6² = 4•х,  х = 9</a:t>
            </a:r>
            <a:endParaRPr lang="ru-RU" sz="40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8326760">
            <a:off x="1620838" y="3892550"/>
            <a:ext cx="2333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0800000" flipH="1" flipV="1">
            <a:off x="1571625" y="285750"/>
            <a:ext cx="28575" cy="1674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714500" y="5286375"/>
            <a:ext cx="214313" cy="214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09" name="TextBox 33"/>
          <p:cNvSpPr txBox="1">
            <a:spLocks noChangeArrowheads="1"/>
          </p:cNvSpPr>
          <p:nvPr/>
        </p:nvSpPr>
        <p:spPr bwMode="auto">
          <a:xfrm>
            <a:off x="2357438" y="4929188"/>
            <a:ext cx="785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12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3810" name="TextBox 34"/>
          <p:cNvSpPr txBox="1">
            <a:spLocks noChangeArrowheads="1"/>
          </p:cNvSpPr>
          <p:nvPr/>
        </p:nvSpPr>
        <p:spPr bwMode="auto">
          <a:xfrm>
            <a:off x="1000125" y="4929188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3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3811" name="TextBox 35"/>
          <p:cNvSpPr txBox="1">
            <a:spLocks noChangeArrowheads="1"/>
          </p:cNvSpPr>
          <p:nvPr/>
        </p:nvSpPr>
        <p:spPr bwMode="auto">
          <a:xfrm>
            <a:off x="1714500" y="4357688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х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7" name="Прямоугольный треугольник 36"/>
          <p:cNvSpPr/>
          <p:nvPr/>
        </p:nvSpPr>
        <p:spPr>
          <a:xfrm rot="7553315">
            <a:off x="1096169" y="515144"/>
            <a:ext cx="2022475" cy="285591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813" name="TextBox 37"/>
          <p:cNvSpPr txBox="1">
            <a:spLocks noChangeArrowheads="1"/>
          </p:cNvSpPr>
          <p:nvPr/>
        </p:nvSpPr>
        <p:spPr bwMode="auto">
          <a:xfrm>
            <a:off x="0" y="47863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3814" name="TextBox 39"/>
          <p:cNvSpPr txBox="1">
            <a:spLocks noChangeArrowheads="1"/>
          </p:cNvSpPr>
          <p:nvPr/>
        </p:nvSpPr>
        <p:spPr bwMode="auto">
          <a:xfrm>
            <a:off x="1285875" y="3286125"/>
            <a:ext cx="357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3815" name="TextBox 40"/>
          <p:cNvSpPr txBox="1">
            <a:spLocks noChangeArrowheads="1"/>
          </p:cNvSpPr>
          <p:nvPr/>
        </p:nvSpPr>
        <p:spPr bwMode="auto">
          <a:xfrm>
            <a:off x="3643313" y="478631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3816" name="TextBox 41"/>
          <p:cNvSpPr txBox="1">
            <a:spLocks noChangeArrowheads="1"/>
          </p:cNvSpPr>
          <p:nvPr/>
        </p:nvSpPr>
        <p:spPr bwMode="auto">
          <a:xfrm>
            <a:off x="1428750" y="564356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Н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428875" y="3714750"/>
            <a:ext cx="6000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solidFill>
                  <a:srgbClr val="FF0000"/>
                </a:solidFill>
                <a:latin typeface="Trebuchet MS" pitchFamily="34" charset="0"/>
              </a:rPr>
              <a:t>х² = 3•12,  х² = 36, х=6</a:t>
            </a:r>
            <a:endParaRPr lang="ru-RU" sz="400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rot="18326760">
            <a:off x="1477963" y="320675"/>
            <a:ext cx="2333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ый треугольник 1"/>
          <p:cNvSpPr/>
          <p:nvPr/>
        </p:nvSpPr>
        <p:spPr>
          <a:xfrm rot="7553315">
            <a:off x="1239044" y="4087019"/>
            <a:ext cx="2022475" cy="285591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2"/>
          </p:cNvCxnSpPr>
          <p:nvPr/>
        </p:nvCxnSpPr>
        <p:spPr>
          <a:xfrm rot="10800000" flipH="1" flipV="1">
            <a:off x="1685925" y="3857625"/>
            <a:ext cx="28575" cy="1674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571625" y="1714500"/>
            <a:ext cx="214313" cy="214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1" name="TextBox 6"/>
          <p:cNvSpPr txBox="1">
            <a:spLocks noChangeArrowheads="1"/>
          </p:cNvSpPr>
          <p:nvPr/>
        </p:nvSpPr>
        <p:spPr bwMode="auto">
          <a:xfrm>
            <a:off x="0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4822" name="TextBox 7"/>
          <p:cNvSpPr txBox="1">
            <a:spLocks noChangeArrowheads="1"/>
          </p:cNvSpPr>
          <p:nvPr/>
        </p:nvSpPr>
        <p:spPr bwMode="auto">
          <a:xfrm>
            <a:off x="928688" y="0"/>
            <a:ext cx="3571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4823" name="TextBox 8"/>
          <p:cNvSpPr txBox="1">
            <a:spLocks noChangeArrowheads="1"/>
          </p:cNvSpPr>
          <p:nvPr/>
        </p:nvSpPr>
        <p:spPr bwMode="auto">
          <a:xfrm>
            <a:off x="3857625" y="1785938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4824" name="TextBox 9"/>
          <p:cNvSpPr txBox="1">
            <a:spLocks noChangeArrowheads="1"/>
          </p:cNvSpPr>
          <p:nvPr/>
        </p:nvSpPr>
        <p:spPr bwMode="auto">
          <a:xfrm>
            <a:off x="1285875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Н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4825" name="TextBox 23"/>
          <p:cNvSpPr txBox="1">
            <a:spLocks noChangeArrowheads="1"/>
          </p:cNvSpPr>
          <p:nvPr/>
        </p:nvSpPr>
        <p:spPr bwMode="auto">
          <a:xfrm>
            <a:off x="357188" y="642938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х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4826" name="TextBox 25"/>
          <p:cNvSpPr txBox="1">
            <a:spLocks noChangeArrowheads="1"/>
          </p:cNvSpPr>
          <p:nvPr/>
        </p:nvSpPr>
        <p:spPr bwMode="auto">
          <a:xfrm>
            <a:off x="2214563" y="1357313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9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4827" name="TextBox 26"/>
          <p:cNvSpPr txBox="1">
            <a:spLocks noChangeArrowheads="1"/>
          </p:cNvSpPr>
          <p:nvPr/>
        </p:nvSpPr>
        <p:spPr bwMode="auto">
          <a:xfrm>
            <a:off x="857250" y="1357313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3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4143375" y="571500"/>
            <a:ext cx="39290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solidFill>
                  <a:srgbClr val="FF0000"/>
                </a:solidFill>
                <a:latin typeface="Trebuchet MS" pitchFamily="34" charset="0"/>
              </a:rPr>
              <a:t>х² = 3•12,  х = 6</a:t>
            </a:r>
            <a:endParaRPr lang="ru-RU" sz="40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 rot="18326760">
            <a:off x="1620838" y="3892550"/>
            <a:ext cx="233362" cy="28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10800000" flipH="1" flipV="1">
            <a:off x="1571625" y="285750"/>
            <a:ext cx="28575" cy="16748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1714500" y="5286375"/>
            <a:ext cx="214313" cy="2143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32" name="TextBox 34"/>
          <p:cNvSpPr txBox="1">
            <a:spLocks noChangeArrowheads="1"/>
          </p:cNvSpPr>
          <p:nvPr/>
        </p:nvSpPr>
        <p:spPr bwMode="auto">
          <a:xfrm>
            <a:off x="642938" y="4214813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3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4833" name="TextBox 35"/>
          <p:cNvSpPr txBox="1">
            <a:spLocks noChangeArrowheads="1"/>
          </p:cNvSpPr>
          <p:nvPr/>
        </p:nvSpPr>
        <p:spPr bwMode="auto">
          <a:xfrm>
            <a:off x="2357438" y="5000625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х</a:t>
            </a:r>
            <a:endParaRPr lang="ru-RU" sz="3200">
              <a:latin typeface="Trebuchet MS" pitchFamily="34" charset="0"/>
            </a:endParaRPr>
          </a:p>
        </p:txBody>
      </p:sp>
      <p:sp>
        <p:nvSpPr>
          <p:cNvPr id="37" name="Прямоугольный треугольник 36"/>
          <p:cNvSpPr/>
          <p:nvPr/>
        </p:nvSpPr>
        <p:spPr>
          <a:xfrm rot="7553315">
            <a:off x="1096169" y="515144"/>
            <a:ext cx="2022475" cy="2855913"/>
          </a:xfrm>
          <a:prstGeom prst="rt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35" name="TextBox 37"/>
          <p:cNvSpPr txBox="1">
            <a:spLocks noChangeArrowheads="1"/>
          </p:cNvSpPr>
          <p:nvPr/>
        </p:nvSpPr>
        <p:spPr bwMode="auto">
          <a:xfrm>
            <a:off x="0" y="47863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4836" name="TextBox 39"/>
          <p:cNvSpPr txBox="1">
            <a:spLocks noChangeArrowheads="1"/>
          </p:cNvSpPr>
          <p:nvPr/>
        </p:nvSpPr>
        <p:spPr bwMode="auto">
          <a:xfrm>
            <a:off x="1285875" y="3286125"/>
            <a:ext cx="357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4837" name="TextBox 40"/>
          <p:cNvSpPr txBox="1">
            <a:spLocks noChangeArrowheads="1"/>
          </p:cNvSpPr>
          <p:nvPr/>
        </p:nvSpPr>
        <p:spPr bwMode="auto">
          <a:xfrm>
            <a:off x="3643313" y="478631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34838" name="TextBox 41"/>
          <p:cNvSpPr txBox="1">
            <a:spLocks noChangeArrowheads="1"/>
          </p:cNvSpPr>
          <p:nvPr/>
        </p:nvSpPr>
        <p:spPr bwMode="auto">
          <a:xfrm>
            <a:off x="1428750" y="564356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Н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4143375" y="3714750"/>
            <a:ext cx="50006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solidFill>
                  <a:srgbClr val="FF0000"/>
                </a:solidFill>
                <a:latin typeface="Trebuchet MS" pitchFamily="34" charset="0"/>
              </a:rPr>
              <a:t>3² = 1•(1+х)  </a:t>
            </a:r>
          </a:p>
          <a:p>
            <a:pPr algn="l"/>
            <a:r>
              <a:rPr lang="uk-UA" sz="4000">
                <a:solidFill>
                  <a:srgbClr val="FF0000"/>
                </a:solidFill>
                <a:latin typeface="Trebuchet MS" pitchFamily="34" charset="0"/>
              </a:rPr>
              <a:t>9 =1+х, х=8</a:t>
            </a:r>
            <a:endParaRPr lang="ru-RU" sz="400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34840" name="TextBox 32"/>
          <p:cNvSpPr txBox="1">
            <a:spLocks noChangeArrowheads="1"/>
          </p:cNvSpPr>
          <p:nvPr/>
        </p:nvSpPr>
        <p:spPr bwMode="auto">
          <a:xfrm>
            <a:off x="1071563" y="4929188"/>
            <a:ext cx="428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3200">
                <a:latin typeface="Trebuchet MS" pitchFamily="34" charset="0"/>
              </a:rPr>
              <a:t>1</a:t>
            </a:r>
            <a:endParaRPr lang="ru-RU" sz="32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ый треугольник 1"/>
          <p:cNvSpPr/>
          <p:nvPr/>
        </p:nvSpPr>
        <p:spPr>
          <a:xfrm>
            <a:off x="714375" y="214313"/>
            <a:ext cx="2000250" cy="3000375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рямоугольный треугольник 2"/>
          <p:cNvSpPr/>
          <p:nvPr/>
        </p:nvSpPr>
        <p:spPr>
          <a:xfrm rot="7372631">
            <a:off x="5631657" y="3328194"/>
            <a:ext cx="1595437" cy="3222625"/>
          </a:xfrm>
          <a:prstGeom prst="rtTriangl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000500" y="428625"/>
            <a:ext cx="3571875" cy="2000250"/>
          </a:xfrm>
          <a:prstGeom prst="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3847384">
            <a:off x="1717675" y="3646488"/>
            <a:ext cx="2571750" cy="2571750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85750" y="0"/>
            <a:ext cx="5969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uk-UA" sz="5400">
                <a:latin typeface="Trebuchet MS" pitchFamily="34" charset="0"/>
              </a:rPr>
              <a:t>А</a:t>
            </a:r>
            <a:endParaRPr lang="ru-RU" sz="5400">
              <a:latin typeface="Trebuchet MS" pitchFamily="34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2786063" y="2643188"/>
            <a:ext cx="590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С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7643813" y="5072063"/>
            <a:ext cx="590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>
                <a:latin typeface="Trebuchet MS" pitchFamily="34" charset="0"/>
              </a:rPr>
              <a:t>L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5000625" y="0"/>
            <a:ext cx="5905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Р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3357563" y="1857375"/>
            <a:ext cx="5905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К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500938" y="1785938"/>
            <a:ext cx="590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М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85813" y="4214813"/>
            <a:ext cx="590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Н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3571875" y="3643313"/>
            <a:ext cx="590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Т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 flipH="1">
            <a:off x="3000375" y="5857875"/>
            <a:ext cx="3381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О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4375" y="2928938"/>
            <a:ext cx="285750" cy="2857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5000625" y="2857500"/>
            <a:ext cx="5905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>
                <a:latin typeface="Trebuchet MS" pitchFamily="34" charset="0"/>
              </a:rPr>
              <a:t>F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572000" y="4643438"/>
            <a:ext cx="590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400">
                <a:latin typeface="Trebuchet MS" pitchFamily="34" charset="0"/>
              </a:rPr>
              <a:t>S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14313" y="3214688"/>
            <a:ext cx="5905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400">
                <a:latin typeface="Trebuchet MS" pitchFamily="34" charset="0"/>
              </a:rPr>
              <a:t>В</a:t>
            </a:r>
            <a:endParaRPr lang="ru-RU" sz="4400">
              <a:latin typeface="Trebuchet MS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2091781">
            <a:off x="5413375" y="3454400"/>
            <a:ext cx="317500" cy="2936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/>
      <p:bldP spid="19" grpId="0"/>
      <p:bldP spid="20" grpId="0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/>
              <a:t>Повторення  опорного  матеріалу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928688"/>
            <a:ext cx="7239000" cy="6286500"/>
          </a:xfrm>
        </p:spPr>
        <p:txBody>
          <a:bodyPr>
            <a:normAutofit/>
          </a:bodyPr>
          <a:lstStyle/>
          <a:p>
            <a:pPr marL="514350" indent="-514350" algn="ctr" fontAlgn="auto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uk-UA" sz="2800" dirty="0">
                <a:solidFill>
                  <a:srgbClr val="FF0000"/>
                </a:solidFill>
              </a:rPr>
              <a:t>Дайте  відповіді  на  запитання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/>
              <a:t>   - 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Який  трикутник  називається  прямокутним?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  -  Як  називається  найбільша  сторона  прямокутного  трикутника?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  - Як  називаються  дві  інші  сторони  прямокутного  трикутника?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   - Сформулювати  властивість  катета  прямокутного  трикутника, що  лежить  проти  кута  30°.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  - C</a:t>
            </a:r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формулювати  ознаки  подібності  трикутників.</a:t>
            </a:r>
          </a:p>
          <a:p>
            <a:pPr marL="514350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>
                <a:solidFill>
                  <a:schemeClr val="accent2">
                    <a:lumMod val="75000"/>
                  </a:schemeClr>
                </a:solidFill>
              </a:rPr>
              <a:t>   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AutoShape 2"/>
          <p:cNvSpPr>
            <a:spLocks noChangeArrowheads="1"/>
          </p:cNvSpPr>
          <p:nvPr/>
        </p:nvSpPr>
        <p:spPr bwMode="auto">
          <a:xfrm flipH="1">
            <a:off x="381000" y="2757488"/>
            <a:ext cx="3429000" cy="22098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>
              <a:latin typeface="Trebuchet MS" pitchFamily="34" charset="0"/>
            </a:endParaRPr>
          </a:p>
        </p:txBody>
      </p:sp>
      <p:sp>
        <p:nvSpPr>
          <p:cNvPr id="2054" name="Text Box 4"/>
          <p:cNvSpPr txBox="1">
            <a:spLocks noChangeArrowheads="1"/>
          </p:cNvSpPr>
          <p:nvPr/>
        </p:nvSpPr>
        <p:spPr bwMode="auto">
          <a:xfrm>
            <a:off x="152400" y="48910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А</a:t>
            </a:r>
          </a:p>
        </p:txBody>
      </p:sp>
      <p:sp>
        <p:nvSpPr>
          <p:cNvPr id="2055" name="Text Box 5"/>
          <p:cNvSpPr txBox="1">
            <a:spLocks noChangeArrowheads="1"/>
          </p:cNvSpPr>
          <p:nvPr/>
        </p:nvSpPr>
        <p:spPr bwMode="auto">
          <a:xfrm>
            <a:off x="1447800" y="230028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В</a:t>
            </a:r>
          </a:p>
        </p:txBody>
      </p:sp>
      <p:sp>
        <p:nvSpPr>
          <p:cNvPr id="2056" name="Text Box 6"/>
          <p:cNvSpPr txBox="1">
            <a:spLocks noChangeArrowheads="1"/>
          </p:cNvSpPr>
          <p:nvPr/>
        </p:nvSpPr>
        <p:spPr bwMode="auto">
          <a:xfrm>
            <a:off x="3581400" y="490537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С</a:t>
            </a:r>
          </a:p>
        </p:txBody>
      </p:sp>
      <p:sp>
        <p:nvSpPr>
          <p:cNvPr id="2057" name="Text Box 7"/>
          <p:cNvSpPr txBox="1">
            <a:spLocks noChangeArrowheads="1"/>
          </p:cNvSpPr>
          <p:nvPr/>
        </p:nvSpPr>
        <p:spPr bwMode="auto">
          <a:xfrm>
            <a:off x="8567738" y="5881688"/>
            <a:ext cx="5762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С</a:t>
            </a:r>
            <a:r>
              <a:rPr lang="ru-RU" sz="2800" baseline="-25000">
                <a:latin typeface="Trebuchet MS" pitchFamily="34" charset="0"/>
              </a:rPr>
              <a:t>1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2058" name="Text Box 8"/>
          <p:cNvSpPr txBox="1">
            <a:spLocks noChangeArrowheads="1"/>
          </p:cNvSpPr>
          <p:nvPr/>
        </p:nvSpPr>
        <p:spPr bwMode="auto">
          <a:xfrm>
            <a:off x="5410200" y="2376488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В</a:t>
            </a:r>
            <a:r>
              <a:rPr lang="ru-RU" sz="2800" baseline="-25000">
                <a:latin typeface="Trebuchet MS" pitchFamily="34" charset="0"/>
              </a:rPr>
              <a:t>1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2059" name="Text Box 9"/>
          <p:cNvSpPr txBox="1">
            <a:spLocks noChangeArrowheads="1"/>
          </p:cNvSpPr>
          <p:nvPr/>
        </p:nvSpPr>
        <p:spPr bwMode="auto">
          <a:xfrm>
            <a:off x="3505200" y="5957888"/>
            <a:ext cx="55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А</a:t>
            </a:r>
            <a:r>
              <a:rPr lang="ru-RU" sz="2800" baseline="-25000">
                <a:latin typeface="Trebuchet MS" pitchFamily="34" charset="0"/>
              </a:rPr>
              <a:t>1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57706" name="Text Box 10"/>
          <p:cNvSpPr txBox="1">
            <a:spLocks noChangeArrowheads="1"/>
          </p:cNvSpPr>
          <p:nvPr/>
        </p:nvSpPr>
        <p:spPr bwMode="auto">
          <a:xfrm>
            <a:off x="76199" y="76200"/>
            <a:ext cx="28258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Блиц-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опитування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061" name="Text Box 11"/>
          <p:cNvSpPr txBox="1">
            <a:spLocks noChangeArrowheads="1"/>
          </p:cNvSpPr>
          <p:nvPr/>
        </p:nvSpPr>
        <p:spPr bwMode="auto">
          <a:xfrm>
            <a:off x="152400" y="609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>
                <a:latin typeface="Trebuchet MS" pitchFamily="34" charset="0"/>
              </a:rPr>
              <a:t>Дано: </a:t>
            </a:r>
          </a:p>
        </p:txBody>
      </p:sp>
      <p:grpSp>
        <p:nvGrpSpPr>
          <p:cNvPr id="2062" name="Group 12"/>
          <p:cNvGrpSpPr>
            <a:grpSpLocks/>
          </p:cNvGrpSpPr>
          <p:nvPr/>
        </p:nvGrpSpPr>
        <p:grpSpPr bwMode="auto">
          <a:xfrm>
            <a:off x="1143000" y="533400"/>
            <a:ext cx="3376613" cy="519113"/>
            <a:chOff x="2208" y="1680"/>
            <a:chExt cx="2127" cy="327"/>
          </a:xfrm>
        </p:grpSpPr>
        <p:graphicFrame>
          <p:nvGraphicFramePr>
            <p:cNvPr id="2051" name="Object 3"/>
            <p:cNvGraphicFramePr>
              <a:graphicFrameLocks noChangeAspect="1"/>
            </p:cNvGraphicFramePr>
            <p:nvPr/>
          </p:nvGraphicFramePr>
          <p:xfrm>
            <a:off x="2208" y="1680"/>
            <a:ext cx="23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6" name="Формула" r:id="rId4" imgW="139680" imgH="164880" progId="Equation.3">
                    <p:embed/>
                  </p:oleObj>
                </mc:Choice>
                <mc:Fallback>
                  <p:oleObj name="Формула" r:id="rId4" imgW="139680" imgH="164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1680"/>
                          <a:ext cx="232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5" name="Text Box 14"/>
            <p:cNvSpPr txBox="1">
              <a:spLocks noChangeArrowheads="1"/>
            </p:cNvSpPr>
            <p:nvPr/>
          </p:nvSpPr>
          <p:spPr bwMode="auto">
            <a:xfrm>
              <a:off x="2400" y="168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>
                  <a:latin typeface="Trebuchet MS" pitchFamily="34" charset="0"/>
                </a:rPr>
                <a:t>ABC</a:t>
              </a:r>
              <a:endParaRPr lang="ru-RU" sz="2800">
                <a:latin typeface="Trebuchet MS" pitchFamily="34" charset="0"/>
              </a:endParaRPr>
            </a:p>
          </p:txBody>
        </p:sp>
        <p:sp>
          <p:nvSpPr>
            <p:cNvPr id="2076" name="Freeform 15"/>
            <p:cNvSpPr>
              <a:spLocks/>
            </p:cNvSpPr>
            <p:nvPr/>
          </p:nvSpPr>
          <p:spPr bwMode="auto">
            <a:xfrm rot="206182">
              <a:off x="3022" y="1775"/>
              <a:ext cx="290" cy="14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0"/>
                <a:gd name="T43" fmla="*/ 0 h 205"/>
                <a:gd name="T44" fmla="*/ 540 w 540"/>
                <a:gd name="T45" fmla="*/ 205 h 2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>
                <a:latin typeface="Trebuchet MS" pitchFamily="34" charset="0"/>
              </a:endParaRPr>
            </a:p>
          </p:txBody>
        </p:sp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3312" y="1680"/>
            <a:ext cx="23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7" name="Формула" r:id="rId6" imgW="139680" imgH="164880" progId="Equation.3">
                    <p:embed/>
                  </p:oleObj>
                </mc:Choice>
                <mc:Fallback>
                  <p:oleObj name="Формула" r:id="rId6" imgW="139680" imgH="16488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1680"/>
                          <a:ext cx="232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77" name="Text Box 17"/>
            <p:cNvSpPr txBox="1">
              <a:spLocks noChangeArrowheads="1"/>
            </p:cNvSpPr>
            <p:nvPr/>
          </p:nvSpPr>
          <p:spPr bwMode="auto">
            <a:xfrm>
              <a:off x="3504" y="1680"/>
              <a:ext cx="8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2800">
                  <a:latin typeface="Trebuchet MS" pitchFamily="34" charset="0"/>
                </a:rPr>
                <a:t>А</a:t>
              </a:r>
              <a:r>
                <a:rPr lang="ru-RU" sz="2800" baseline="-25000">
                  <a:latin typeface="Trebuchet MS" pitchFamily="34" charset="0"/>
                </a:rPr>
                <a:t>1</a:t>
              </a:r>
              <a:r>
                <a:rPr lang="ru-RU" sz="2800">
                  <a:latin typeface="Trebuchet MS" pitchFamily="34" charset="0"/>
                </a:rPr>
                <a:t>В</a:t>
              </a:r>
              <a:r>
                <a:rPr lang="ru-RU" sz="2800" baseline="-25000">
                  <a:latin typeface="Trebuchet MS" pitchFamily="34" charset="0"/>
                </a:rPr>
                <a:t>1</a:t>
              </a:r>
              <a:r>
                <a:rPr lang="ru-RU" sz="2800">
                  <a:latin typeface="Trebuchet MS" pitchFamily="34" charset="0"/>
                </a:rPr>
                <a:t>С</a:t>
              </a:r>
              <a:r>
                <a:rPr lang="ru-RU" sz="2800" baseline="-25000">
                  <a:latin typeface="Trebuchet MS" pitchFamily="34" charset="0"/>
                </a:rPr>
                <a:t>1</a:t>
              </a:r>
              <a:endParaRPr lang="ru-RU" sz="2800">
                <a:latin typeface="Trebuchet MS" pitchFamily="34" charset="0"/>
              </a:endParaRPr>
            </a:p>
          </p:txBody>
        </p:sp>
      </p:grpSp>
      <p:sp>
        <p:nvSpPr>
          <p:cNvPr id="2063" name="Text Box 20"/>
          <p:cNvSpPr txBox="1">
            <a:spLocks noChangeArrowheads="1"/>
          </p:cNvSpPr>
          <p:nvPr/>
        </p:nvSpPr>
        <p:spPr bwMode="auto">
          <a:xfrm>
            <a:off x="228600" y="3595688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6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2590800" y="3519488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7</a:t>
            </a: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см</a:t>
            </a:r>
          </a:p>
        </p:txBody>
      </p:sp>
      <p:sp>
        <p:nvSpPr>
          <p:cNvPr id="2065" name="Text Box 23"/>
          <p:cNvSpPr txBox="1">
            <a:spLocks noChangeArrowheads="1"/>
          </p:cNvSpPr>
          <p:nvPr/>
        </p:nvSpPr>
        <p:spPr bwMode="auto">
          <a:xfrm>
            <a:off x="1524000" y="4967288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8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2066" name="Text Box 30"/>
          <p:cNvSpPr txBox="1">
            <a:spLocks noChangeArrowheads="1"/>
          </p:cNvSpPr>
          <p:nvPr/>
        </p:nvSpPr>
        <p:spPr bwMode="auto">
          <a:xfrm>
            <a:off x="5105400" y="533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dirty="0" err="1">
                <a:latin typeface="Trebuchet MS" pitchFamily="34" charset="0"/>
              </a:rPr>
              <a:t>Знайти</a:t>
            </a:r>
            <a:r>
              <a:rPr lang="ru-RU" sz="2400" dirty="0">
                <a:latin typeface="Trebuchet MS" pitchFamily="34" charset="0"/>
              </a:rPr>
              <a:t>: х, у, </a:t>
            </a:r>
            <a:r>
              <a:rPr lang="en-US" sz="2400" dirty="0">
                <a:latin typeface="Trebuchet MS" pitchFamily="34" charset="0"/>
              </a:rPr>
              <a:t>z.</a:t>
            </a:r>
            <a:r>
              <a:rPr lang="ru-RU" sz="2400" dirty="0">
                <a:latin typeface="Trebuchet MS" pitchFamily="34" charset="0"/>
              </a:rPr>
              <a:t> 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981200" y="1219200"/>
          <a:ext cx="1503363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7" imgW="571320" imgH="393480" progId="Equation.3">
                  <p:embed/>
                </p:oleObj>
              </mc:Choice>
              <mc:Fallback>
                <p:oleObj name="Формула" r:id="rId7" imgW="57132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219200"/>
                        <a:ext cx="1503363" cy="10366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7" name="Text Box 35"/>
          <p:cNvSpPr txBox="1">
            <a:spLocks noChangeArrowheads="1"/>
          </p:cNvSpPr>
          <p:nvPr/>
        </p:nvSpPr>
        <p:spPr bwMode="auto">
          <a:xfrm>
            <a:off x="44196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FF0000"/>
                </a:solidFill>
                <a:latin typeface="Trebuchet MS" pitchFamily="34" charset="0"/>
              </a:rPr>
              <a:t>х</a:t>
            </a:r>
          </a:p>
        </p:txBody>
      </p:sp>
      <p:sp>
        <p:nvSpPr>
          <p:cNvPr id="2068" name="Text Box 36"/>
          <p:cNvSpPr txBox="1">
            <a:spLocks noChangeArrowheads="1"/>
          </p:cNvSpPr>
          <p:nvPr/>
        </p:nvSpPr>
        <p:spPr bwMode="auto">
          <a:xfrm>
            <a:off x="7315200" y="4114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FF0000"/>
                </a:solidFill>
                <a:latin typeface="Trebuchet MS" pitchFamily="34" charset="0"/>
              </a:rPr>
              <a:t>у</a:t>
            </a:r>
          </a:p>
        </p:txBody>
      </p:sp>
      <p:sp>
        <p:nvSpPr>
          <p:cNvPr id="2069" name="Text Box 37"/>
          <p:cNvSpPr txBox="1">
            <a:spLocks noChangeArrowheads="1"/>
          </p:cNvSpPr>
          <p:nvPr/>
        </p:nvSpPr>
        <p:spPr bwMode="auto">
          <a:xfrm>
            <a:off x="6019800" y="5943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FF0000"/>
                </a:solidFill>
                <a:latin typeface="Trebuchet MS" pitchFamily="34" charset="0"/>
              </a:rPr>
              <a:t>z</a:t>
            </a:r>
            <a:endParaRPr lang="ru-RU" sz="2400" b="1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57734" name="Text Box 38"/>
          <p:cNvSpPr txBox="1">
            <a:spLocks noChangeArrowheads="1"/>
          </p:cNvSpPr>
          <p:nvPr/>
        </p:nvSpPr>
        <p:spPr bwMode="auto">
          <a:xfrm>
            <a:off x="3886200" y="40386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12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157735" name="Text Box 39"/>
          <p:cNvSpPr txBox="1">
            <a:spLocks noChangeArrowheads="1"/>
          </p:cNvSpPr>
          <p:nvPr/>
        </p:nvSpPr>
        <p:spPr bwMode="auto">
          <a:xfrm>
            <a:off x="7162800" y="41148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14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157737" name="Text Box 41"/>
          <p:cNvSpPr txBox="1">
            <a:spLocks noChangeArrowheads="1"/>
          </p:cNvSpPr>
          <p:nvPr/>
        </p:nvSpPr>
        <p:spPr bwMode="auto">
          <a:xfrm>
            <a:off x="5791200" y="59436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16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2073" name="AutoShape 3"/>
          <p:cNvSpPr>
            <a:spLocks noChangeArrowheads="1"/>
          </p:cNvSpPr>
          <p:nvPr/>
        </p:nvSpPr>
        <p:spPr bwMode="auto">
          <a:xfrm flipH="1">
            <a:off x="3886200" y="2909888"/>
            <a:ext cx="4724400" cy="30480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>
              <a:latin typeface="Trebuchet MS" pitchFamily="34" charset="0"/>
            </a:endParaRPr>
          </a:p>
        </p:txBody>
      </p:sp>
      <p:pic>
        <p:nvPicPr>
          <p:cNvPr id="29" name="Picture 2" descr="D:\мамині  файли\ИМДЖ\анимаціи\14278611942dac70ebd39f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20" y="5715016"/>
            <a:ext cx="857255" cy="857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7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7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57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7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7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7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7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7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57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34" grpId="0" animBg="1"/>
      <p:bldP spid="157735" grpId="0" animBg="1"/>
      <p:bldP spid="1577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52400" y="4267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А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447800" y="16764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В</a:t>
            </a:r>
          </a:p>
        </p:txBody>
      </p:sp>
      <p:sp>
        <p:nvSpPr>
          <p:cNvPr id="3078" name="Text Box 4"/>
          <p:cNvSpPr txBox="1">
            <a:spLocks noChangeArrowheads="1"/>
          </p:cNvSpPr>
          <p:nvPr/>
        </p:nvSpPr>
        <p:spPr bwMode="auto">
          <a:xfrm>
            <a:off x="3581400" y="4281488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С</a:t>
            </a:r>
          </a:p>
        </p:txBody>
      </p:sp>
      <p:sp>
        <p:nvSpPr>
          <p:cNvPr id="3079" name="Text Box 5"/>
          <p:cNvSpPr txBox="1">
            <a:spLocks noChangeArrowheads="1"/>
          </p:cNvSpPr>
          <p:nvPr/>
        </p:nvSpPr>
        <p:spPr bwMode="auto">
          <a:xfrm>
            <a:off x="8567738" y="5257800"/>
            <a:ext cx="5762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С</a:t>
            </a:r>
            <a:r>
              <a:rPr lang="ru-RU" sz="2800" baseline="-25000">
                <a:latin typeface="Trebuchet MS" pitchFamily="34" charset="0"/>
              </a:rPr>
              <a:t>1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3080" name="Text Box 6"/>
          <p:cNvSpPr txBox="1">
            <a:spLocks noChangeArrowheads="1"/>
          </p:cNvSpPr>
          <p:nvPr/>
        </p:nvSpPr>
        <p:spPr bwMode="auto">
          <a:xfrm>
            <a:off x="5410200" y="17526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В</a:t>
            </a:r>
            <a:r>
              <a:rPr lang="ru-RU" sz="2800" baseline="-25000">
                <a:latin typeface="Trebuchet MS" pitchFamily="34" charset="0"/>
              </a:rPr>
              <a:t>1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3081" name="Text Box 7"/>
          <p:cNvSpPr txBox="1">
            <a:spLocks noChangeArrowheads="1"/>
          </p:cNvSpPr>
          <p:nvPr/>
        </p:nvSpPr>
        <p:spPr bwMode="auto">
          <a:xfrm>
            <a:off x="3505200" y="53340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А</a:t>
            </a:r>
            <a:r>
              <a:rPr lang="ru-RU" sz="2800" baseline="-25000">
                <a:latin typeface="Trebuchet MS" pitchFamily="34" charset="0"/>
              </a:rPr>
              <a:t>1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61800" name="Text Box 8"/>
          <p:cNvSpPr txBox="1">
            <a:spLocks noChangeArrowheads="1"/>
          </p:cNvSpPr>
          <p:nvPr/>
        </p:nvSpPr>
        <p:spPr bwMode="auto">
          <a:xfrm>
            <a:off x="76200" y="76200"/>
            <a:ext cx="3340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Бліц-опитування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3083" name="Text Box 9"/>
          <p:cNvSpPr txBox="1">
            <a:spLocks noChangeArrowheads="1"/>
          </p:cNvSpPr>
          <p:nvPr/>
        </p:nvSpPr>
        <p:spPr bwMode="auto">
          <a:xfrm>
            <a:off x="152400" y="609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>
                <a:latin typeface="Trebuchet MS" pitchFamily="34" charset="0"/>
              </a:rPr>
              <a:t>Дано: </a:t>
            </a:r>
          </a:p>
        </p:txBody>
      </p:sp>
      <p:grpSp>
        <p:nvGrpSpPr>
          <p:cNvPr id="3084" name="Group 10"/>
          <p:cNvGrpSpPr>
            <a:grpSpLocks/>
          </p:cNvGrpSpPr>
          <p:nvPr/>
        </p:nvGrpSpPr>
        <p:grpSpPr bwMode="auto">
          <a:xfrm>
            <a:off x="1143000" y="533400"/>
            <a:ext cx="3376613" cy="519113"/>
            <a:chOff x="2208" y="1680"/>
            <a:chExt cx="2127" cy="327"/>
          </a:xfrm>
        </p:grpSpPr>
        <p:graphicFrame>
          <p:nvGraphicFramePr>
            <p:cNvPr id="3074" name="Object 2"/>
            <p:cNvGraphicFramePr>
              <a:graphicFrameLocks noChangeAspect="1"/>
            </p:cNvGraphicFramePr>
            <p:nvPr/>
          </p:nvGraphicFramePr>
          <p:xfrm>
            <a:off x="2208" y="1680"/>
            <a:ext cx="23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Формула" r:id="rId4" imgW="139680" imgH="164880" progId="Equation.3">
                    <p:embed/>
                  </p:oleObj>
                </mc:Choice>
                <mc:Fallback>
                  <p:oleObj name="Формула" r:id="rId4" imgW="13968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1680"/>
                          <a:ext cx="232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7" name="Text Box 12"/>
            <p:cNvSpPr txBox="1">
              <a:spLocks noChangeArrowheads="1"/>
            </p:cNvSpPr>
            <p:nvPr/>
          </p:nvSpPr>
          <p:spPr bwMode="auto">
            <a:xfrm>
              <a:off x="2400" y="168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>
                  <a:latin typeface="Trebuchet MS" pitchFamily="34" charset="0"/>
                </a:rPr>
                <a:t>ABC</a:t>
              </a:r>
              <a:endParaRPr lang="ru-RU" sz="2800">
                <a:latin typeface="Trebuchet MS" pitchFamily="34" charset="0"/>
              </a:endParaRPr>
            </a:p>
          </p:txBody>
        </p:sp>
        <p:sp>
          <p:nvSpPr>
            <p:cNvPr id="3098" name="Freeform 13"/>
            <p:cNvSpPr>
              <a:spLocks/>
            </p:cNvSpPr>
            <p:nvPr/>
          </p:nvSpPr>
          <p:spPr bwMode="auto">
            <a:xfrm rot="206182">
              <a:off x="3022" y="1775"/>
              <a:ext cx="290" cy="14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0"/>
                <a:gd name="T43" fmla="*/ 0 h 205"/>
                <a:gd name="T44" fmla="*/ 540 w 540"/>
                <a:gd name="T45" fmla="*/ 205 h 2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>
                <a:latin typeface="Trebuchet MS" pitchFamily="34" charset="0"/>
              </a:endParaRPr>
            </a:p>
          </p:txBody>
        </p:sp>
        <p:graphicFrame>
          <p:nvGraphicFramePr>
            <p:cNvPr id="3075" name="Object 3"/>
            <p:cNvGraphicFramePr>
              <a:graphicFrameLocks noChangeAspect="1"/>
            </p:cNvGraphicFramePr>
            <p:nvPr/>
          </p:nvGraphicFramePr>
          <p:xfrm>
            <a:off x="3312" y="1680"/>
            <a:ext cx="23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Формула" r:id="rId6" imgW="139680" imgH="164880" progId="Equation.3">
                    <p:embed/>
                  </p:oleObj>
                </mc:Choice>
                <mc:Fallback>
                  <p:oleObj name="Формула" r:id="rId6" imgW="139680" imgH="164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1680"/>
                          <a:ext cx="232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99" name="Text Box 15"/>
            <p:cNvSpPr txBox="1">
              <a:spLocks noChangeArrowheads="1"/>
            </p:cNvSpPr>
            <p:nvPr/>
          </p:nvSpPr>
          <p:spPr bwMode="auto">
            <a:xfrm>
              <a:off x="3504" y="1680"/>
              <a:ext cx="8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2800">
                  <a:latin typeface="Trebuchet MS" pitchFamily="34" charset="0"/>
                </a:rPr>
                <a:t>А</a:t>
              </a:r>
              <a:r>
                <a:rPr lang="ru-RU" sz="2800" baseline="-25000">
                  <a:latin typeface="Trebuchet MS" pitchFamily="34" charset="0"/>
                </a:rPr>
                <a:t>1</a:t>
              </a:r>
              <a:r>
                <a:rPr lang="ru-RU" sz="2800">
                  <a:latin typeface="Trebuchet MS" pitchFamily="34" charset="0"/>
                </a:rPr>
                <a:t>В</a:t>
              </a:r>
              <a:r>
                <a:rPr lang="ru-RU" sz="2800" baseline="-25000">
                  <a:latin typeface="Trebuchet MS" pitchFamily="34" charset="0"/>
                </a:rPr>
                <a:t>1</a:t>
              </a:r>
              <a:r>
                <a:rPr lang="ru-RU" sz="2800">
                  <a:latin typeface="Trebuchet MS" pitchFamily="34" charset="0"/>
                </a:rPr>
                <a:t>С</a:t>
              </a:r>
              <a:r>
                <a:rPr lang="ru-RU" sz="2800" baseline="-25000">
                  <a:latin typeface="Trebuchet MS" pitchFamily="34" charset="0"/>
                </a:rPr>
                <a:t>1</a:t>
              </a:r>
              <a:endParaRPr lang="ru-RU" sz="2800">
                <a:latin typeface="Trebuchet MS" pitchFamily="34" charset="0"/>
              </a:endParaRPr>
            </a:p>
          </p:txBody>
        </p:sp>
      </p:grpSp>
      <p:sp>
        <p:nvSpPr>
          <p:cNvPr id="161808" name="Text Box 16"/>
          <p:cNvSpPr txBox="1">
            <a:spLocks noChangeArrowheads="1"/>
          </p:cNvSpPr>
          <p:nvPr/>
        </p:nvSpPr>
        <p:spPr bwMode="auto">
          <a:xfrm>
            <a:off x="3886200" y="3429000"/>
            <a:ext cx="91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18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161809" name="Text Box 17"/>
          <p:cNvSpPr txBox="1">
            <a:spLocks noChangeArrowheads="1"/>
          </p:cNvSpPr>
          <p:nvPr/>
        </p:nvSpPr>
        <p:spPr bwMode="auto">
          <a:xfrm>
            <a:off x="2667000" y="28956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</a:t>
            </a: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см</a:t>
            </a:r>
          </a:p>
        </p:txBody>
      </p:sp>
      <p:sp>
        <p:nvSpPr>
          <p:cNvPr id="161810" name="Text Box 18"/>
          <p:cNvSpPr txBox="1">
            <a:spLocks noChangeArrowheads="1"/>
          </p:cNvSpPr>
          <p:nvPr/>
        </p:nvSpPr>
        <p:spPr bwMode="auto">
          <a:xfrm>
            <a:off x="304800" y="28956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6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3088" name="Text Box 19"/>
          <p:cNvSpPr txBox="1">
            <a:spLocks noChangeArrowheads="1"/>
          </p:cNvSpPr>
          <p:nvPr/>
        </p:nvSpPr>
        <p:spPr bwMode="auto">
          <a:xfrm>
            <a:off x="5105400" y="533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dirty="0" err="1">
                <a:latin typeface="Trebuchet MS" pitchFamily="34" charset="0"/>
              </a:rPr>
              <a:t>Знайти</a:t>
            </a:r>
            <a:r>
              <a:rPr lang="ru-RU" sz="2400" dirty="0">
                <a:latin typeface="Trebuchet MS" pitchFamily="34" charset="0"/>
              </a:rPr>
              <a:t>: х, у</a:t>
            </a:r>
            <a:r>
              <a:rPr lang="en-US" sz="2400" dirty="0">
                <a:latin typeface="Trebuchet MS" pitchFamily="34" charset="0"/>
              </a:rPr>
              <a:t>.</a:t>
            </a:r>
            <a:r>
              <a:rPr lang="ru-RU" sz="2400" dirty="0">
                <a:latin typeface="Trebuchet MS" pitchFamily="34" charset="0"/>
              </a:rPr>
              <a:t> </a:t>
            </a:r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7086600" y="3352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b="1">
                <a:solidFill>
                  <a:srgbClr val="FF0000"/>
                </a:solidFill>
                <a:latin typeface="Trebuchet MS" pitchFamily="34" charset="0"/>
              </a:rPr>
              <a:t>х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6096000" y="533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FF0000"/>
                </a:solidFill>
                <a:latin typeface="Trebuchet MS" pitchFamily="34" charset="0"/>
              </a:rPr>
              <a:t>у</a:t>
            </a:r>
          </a:p>
        </p:txBody>
      </p:sp>
      <p:sp>
        <p:nvSpPr>
          <p:cNvPr id="161817" name="Text Box 25"/>
          <p:cNvSpPr txBox="1">
            <a:spLocks noChangeArrowheads="1"/>
          </p:cNvSpPr>
          <p:nvPr/>
        </p:nvSpPr>
        <p:spPr bwMode="auto">
          <a:xfrm>
            <a:off x="7010400" y="33528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21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161818" name="Text Box 26"/>
          <p:cNvSpPr txBox="1">
            <a:spLocks noChangeArrowheads="1"/>
          </p:cNvSpPr>
          <p:nvPr/>
        </p:nvSpPr>
        <p:spPr bwMode="auto">
          <a:xfrm>
            <a:off x="5867400" y="5410200"/>
            <a:ext cx="9191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24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3093" name="AutoShape 27"/>
          <p:cNvSpPr>
            <a:spLocks noChangeArrowheads="1"/>
          </p:cNvSpPr>
          <p:nvPr/>
        </p:nvSpPr>
        <p:spPr bwMode="auto">
          <a:xfrm flipH="1">
            <a:off x="3886200" y="2286000"/>
            <a:ext cx="4724400" cy="30480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>
              <a:latin typeface="Trebuchet MS" pitchFamily="34" charset="0"/>
            </a:endParaRPr>
          </a:p>
        </p:txBody>
      </p:sp>
      <p:sp>
        <p:nvSpPr>
          <p:cNvPr id="3094" name="AutoShape 28"/>
          <p:cNvSpPr>
            <a:spLocks noChangeArrowheads="1"/>
          </p:cNvSpPr>
          <p:nvPr/>
        </p:nvSpPr>
        <p:spPr bwMode="auto">
          <a:xfrm flipH="1">
            <a:off x="381000" y="2133600"/>
            <a:ext cx="3429000" cy="22098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>
              <a:latin typeface="Trebuchet MS" pitchFamily="34" charset="0"/>
            </a:endParaRPr>
          </a:p>
        </p:txBody>
      </p:sp>
      <p:sp>
        <p:nvSpPr>
          <p:cNvPr id="161821" name="Text Box 29"/>
          <p:cNvSpPr txBox="1">
            <a:spLocks noChangeArrowheads="1"/>
          </p:cNvSpPr>
          <p:nvPr/>
        </p:nvSpPr>
        <p:spPr bwMode="auto">
          <a:xfrm>
            <a:off x="1752600" y="43434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8</a:t>
            </a: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см</a:t>
            </a:r>
          </a:p>
        </p:txBody>
      </p:sp>
      <p:pic>
        <p:nvPicPr>
          <p:cNvPr id="27" name="Picture 2" descr="D:\мамині  файли\ИМДЖ\анимаціи\14278611942dac70ebd39f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283" y="5429263"/>
            <a:ext cx="1214446" cy="121444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618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618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18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18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61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1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1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61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8" grpId="0"/>
      <p:bldP spid="161810" grpId="0"/>
      <p:bldP spid="161817" grpId="0" animBg="1"/>
      <p:bldP spid="1618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609600" y="35052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А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819400" y="11430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В</a:t>
            </a:r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2971800" y="48768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С</a:t>
            </a:r>
          </a:p>
        </p:txBody>
      </p:sp>
      <p:sp>
        <p:nvSpPr>
          <p:cNvPr id="4103" name="Text Box 5"/>
          <p:cNvSpPr txBox="1">
            <a:spLocks noChangeArrowheads="1"/>
          </p:cNvSpPr>
          <p:nvPr/>
        </p:nvSpPr>
        <p:spPr bwMode="auto">
          <a:xfrm>
            <a:off x="7696200" y="601980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С</a:t>
            </a:r>
            <a:r>
              <a:rPr lang="ru-RU" sz="2800" baseline="-25000">
                <a:latin typeface="Trebuchet MS" pitchFamily="34" charset="0"/>
              </a:rPr>
              <a:t>1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4104" name="Text Box 6"/>
          <p:cNvSpPr txBox="1">
            <a:spLocks noChangeArrowheads="1"/>
          </p:cNvSpPr>
          <p:nvPr/>
        </p:nvSpPr>
        <p:spPr bwMode="auto">
          <a:xfrm>
            <a:off x="7620000" y="9906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В</a:t>
            </a:r>
            <a:r>
              <a:rPr lang="ru-RU" sz="2800" baseline="-25000">
                <a:latin typeface="Trebuchet MS" pitchFamily="34" charset="0"/>
              </a:rPr>
              <a:t>1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4105" name="Text Box 7"/>
          <p:cNvSpPr txBox="1">
            <a:spLocks noChangeArrowheads="1"/>
          </p:cNvSpPr>
          <p:nvPr/>
        </p:nvSpPr>
        <p:spPr bwMode="auto">
          <a:xfrm>
            <a:off x="4267200" y="4495800"/>
            <a:ext cx="55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800">
                <a:latin typeface="Trebuchet MS" pitchFamily="34" charset="0"/>
              </a:rPr>
              <a:t>А</a:t>
            </a:r>
            <a:r>
              <a:rPr lang="ru-RU" sz="2800" baseline="-25000">
                <a:latin typeface="Trebuchet MS" pitchFamily="34" charset="0"/>
              </a:rPr>
              <a:t>1</a:t>
            </a:r>
            <a:endParaRPr lang="ru-RU" sz="2800">
              <a:latin typeface="Trebuchet MS" pitchFamily="34" charset="0"/>
            </a:endParaRPr>
          </a:p>
        </p:txBody>
      </p:sp>
      <p:sp>
        <p:nvSpPr>
          <p:cNvPr id="163848" name="Text Box 8"/>
          <p:cNvSpPr txBox="1">
            <a:spLocks noChangeArrowheads="1"/>
          </p:cNvSpPr>
          <p:nvPr/>
        </p:nvSpPr>
        <p:spPr bwMode="auto">
          <a:xfrm>
            <a:off x="76200" y="76200"/>
            <a:ext cx="2895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Блиц-</a:t>
            </a:r>
            <a:r>
              <a:rPr lang="ru-RU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опитування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4107" name="Text Box 9"/>
          <p:cNvSpPr txBox="1">
            <a:spLocks noChangeArrowheads="1"/>
          </p:cNvSpPr>
          <p:nvPr/>
        </p:nvSpPr>
        <p:spPr bwMode="auto">
          <a:xfrm>
            <a:off x="152400" y="6096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>
                <a:latin typeface="Trebuchet MS" pitchFamily="34" charset="0"/>
              </a:rPr>
              <a:t>Дано: </a:t>
            </a:r>
          </a:p>
        </p:txBody>
      </p:sp>
      <p:grpSp>
        <p:nvGrpSpPr>
          <p:cNvPr id="4108" name="Group 10"/>
          <p:cNvGrpSpPr>
            <a:grpSpLocks/>
          </p:cNvGrpSpPr>
          <p:nvPr/>
        </p:nvGrpSpPr>
        <p:grpSpPr bwMode="auto">
          <a:xfrm>
            <a:off x="1143000" y="533400"/>
            <a:ext cx="3376613" cy="519113"/>
            <a:chOff x="2208" y="1680"/>
            <a:chExt cx="2127" cy="327"/>
          </a:xfrm>
        </p:grpSpPr>
        <p:graphicFrame>
          <p:nvGraphicFramePr>
            <p:cNvPr id="4098" name="Object 2"/>
            <p:cNvGraphicFramePr>
              <a:graphicFrameLocks noChangeAspect="1"/>
            </p:cNvGraphicFramePr>
            <p:nvPr/>
          </p:nvGraphicFramePr>
          <p:xfrm>
            <a:off x="2208" y="1680"/>
            <a:ext cx="23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Формула" r:id="rId4" imgW="139680" imgH="164880" progId="Equation.3">
                    <p:embed/>
                  </p:oleObj>
                </mc:Choice>
                <mc:Fallback>
                  <p:oleObj name="Формула" r:id="rId4" imgW="139680" imgH="164880" progId="Equation.3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08" y="1680"/>
                          <a:ext cx="232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1" name="Text Box 12"/>
            <p:cNvSpPr txBox="1">
              <a:spLocks noChangeArrowheads="1"/>
            </p:cNvSpPr>
            <p:nvPr/>
          </p:nvSpPr>
          <p:spPr bwMode="auto">
            <a:xfrm>
              <a:off x="2400" y="1680"/>
              <a:ext cx="57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2800">
                  <a:latin typeface="Trebuchet MS" pitchFamily="34" charset="0"/>
                </a:rPr>
                <a:t>ABC</a:t>
              </a:r>
              <a:endParaRPr lang="ru-RU" sz="2800">
                <a:latin typeface="Trebuchet MS" pitchFamily="34" charset="0"/>
              </a:endParaRPr>
            </a:p>
          </p:txBody>
        </p:sp>
        <p:sp>
          <p:nvSpPr>
            <p:cNvPr id="4122" name="Freeform 13"/>
            <p:cNvSpPr>
              <a:spLocks/>
            </p:cNvSpPr>
            <p:nvPr/>
          </p:nvSpPr>
          <p:spPr bwMode="auto">
            <a:xfrm rot="206182">
              <a:off x="3022" y="1775"/>
              <a:ext cx="290" cy="145"/>
            </a:xfrm>
            <a:custGeom>
              <a:avLst/>
              <a:gdLst>
                <a:gd name="T0" fmla="*/ 203 w 540"/>
                <a:gd name="T1" fmla="*/ 138 h 205"/>
                <a:gd name="T2" fmla="*/ 160 w 540"/>
                <a:gd name="T3" fmla="*/ 181 h 205"/>
                <a:gd name="T4" fmla="*/ 73 w 540"/>
                <a:gd name="T5" fmla="*/ 199 h 205"/>
                <a:gd name="T6" fmla="*/ 11 w 540"/>
                <a:gd name="T7" fmla="*/ 148 h 205"/>
                <a:gd name="T8" fmla="*/ 11 w 540"/>
                <a:gd name="T9" fmla="*/ 66 h 205"/>
                <a:gd name="T10" fmla="*/ 68 w 540"/>
                <a:gd name="T11" fmla="*/ 26 h 205"/>
                <a:gd name="T12" fmla="*/ 160 w 540"/>
                <a:gd name="T13" fmla="*/ 39 h 205"/>
                <a:gd name="T14" fmla="*/ 285 w 540"/>
                <a:gd name="T15" fmla="*/ 110 h 205"/>
                <a:gd name="T16" fmla="*/ 378 w 540"/>
                <a:gd name="T17" fmla="*/ 172 h 205"/>
                <a:gd name="T18" fmla="*/ 485 w 540"/>
                <a:gd name="T19" fmla="*/ 167 h 205"/>
                <a:gd name="T20" fmla="*/ 535 w 540"/>
                <a:gd name="T21" fmla="*/ 113 h 205"/>
                <a:gd name="T22" fmla="*/ 517 w 540"/>
                <a:gd name="T23" fmla="*/ 31 h 205"/>
                <a:gd name="T24" fmla="*/ 433 w 540"/>
                <a:gd name="T25" fmla="*/ 3 h 205"/>
                <a:gd name="T26" fmla="*/ 348 w 540"/>
                <a:gd name="T27" fmla="*/ 49 h 20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40"/>
                <a:gd name="T43" fmla="*/ 0 h 205"/>
                <a:gd name="T44" fmla="*/ 540 w 540"/>
                <a:gd name="T45" fmla="*/ 205 h 20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40" h="205">
                  <a:moveTo>
                    <a:pt x="203" y="138"/>
                  </a:moveTo>
                  <a:cubicBezTo>
                    <a:pt x="196" y="145"/>
                    <a:pt x="182" y="171"/>
                    <a:pt x="160" y="181"/>
                  </a:cubicBezTo>
                  <a:cubicBezTo>
                    <a:pt x="139" y="191"/>
                    <a:pt x="98" y="205"/>
                    <a:pt x="73" y="199"/>
                  </a:cubicBezTo>
                  <a:cubicBezTo>
                    <a:pt x="48" y="194"/>
                    <a:pt x="21" y="170"/>
                    <a:pt x="11" y="148"/>
                  </a:cubicBezTo>
                  <a:cubicBezTo>
                    <a:pt x="0" y="126"/>
                    <a:pt x="1" y="86"/>
                    <a:pt x="11" y="66"/>
                  </a:cubicBezTo>
                  <a:cubicBezTo>
                    <a:pt x="20" y="45"/>
                    <a:pt x="43" y="31"/>
                    <a:pt x="68" y="26"/>
                  </a:cubicBezTo>
                  <a:cubicBezTo>
                    <a:pt x="93" y="22"/>
                    <a:pt x="124" y="24"/>
                    <a:pt x="160" y="39"/>
                  </a:cubicBezTo>
                  <a:cubicBezTo>
                    <a:pt x="197" y="53"/>
                    <a:pt x="249" y="88"/>
                    <a:pt x="285" y="110"/>
                  </a:cubicBezTo>
                  <a:cubicBezTo>
                    <a:pt x="322" y="133"/>
                    <a:pt x="345" y="162"/>
                    <a:pt x="378" y="172"/>
                  </a:cubicBezTo>
                  <a:cubicBezTo>
                    <a:pt x="411" y="182"/>
                    <a:pt x="459" y="177"/>
                    <a:pt x="485" y="167"/>
                  </a:cubicBezTo>
                  <a:cubicBezTo>
                    <a:pt x="511" y="158"/>
                    <a:pt x="530" y="136"/>
                    <a:pt x="535" y="113"/>
                  </a:cubicBezTo>
                  <a:cubicBezTo>
                    <a:pt x="540" y="90"/>
                    <a:pt x="534" y="49"/>
                    <a:pt x="517" y="31"/>
                  </a:cubicBezTo>
                  <a:cubicBezTo>
                    <a:pt x="500" y="13"/>
                    <a:pt x="461" y="0"/>
                    <a:pt x="433" y="3"/>
                  </a:cubicBezTo>
                  <a:cubicBezTo>
                    <a:pt x="405" y="6"/>
                    <a:pt x="366" y="40"/>
                    <a:pt x="348" y="49"/>
                  </a:cubicBezTo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l"/>
              <a:endParaRPr lang="ru-RU">
                <a:latin typeface="Trebuchet MS" pitchFamily="34" charset="0"/>
              </a:endParaRPr>
            </a:p>
          </p:txBody>
        </p:sp>
        <p:graphicFrame>
          <p:nvGraphicFramePr>
            <p:cNvPr id="4099" name="Object 3"/>
            <p:cNvGraphicFramePr>
              <a:graphicFrameLocks noChangeAspect="1"/>
            </p:cNvGraphicFramePr>
            <p:nvPr/>
          </p:nvGraphicFramePr>
          <p:xfrm>
            <a:off x="3312" y="1680"/>
            <a:ext cx="232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Формула" r:id="rId6" imgW="139680" imgH="164880" progId="Equation.3">
                    <p:embed/>
                  </p:oleObj>
                </mc:Choice>
                <mc:Fallback>
                  <p:oleObj name="Формула" r:id="rId6" imgW="139680" imgH="164880" progId="Equation.3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2" y="1680"/>
                          <a:ext cx="232" cy="27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23" name="Text Box 15"/>
            <p:cNvSpPr txBox="1">
              <a:spLocks noChangeArrowheads="1"/>
            </p:cNvSpPr>
            <p:nvPr/>
          </p:nvSpPr>
          <p:spPr bwMode="auto">
            <a:xfrm>
              <a:off x="3504" y="1680"/>
              <a:ext cx="83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ru-RU" sz="2800">
                  <a:latin typeface="Trebuchet MS" pitchFamily="34" charset="0"/>
                </a:rPr>
                <a:t>А</a:t>
              </a:r>
              <a:r>
                <a:rPr lang="ru-RU" sz="2800" baseline="-25000">
                  <a:latin typeface="Trebuchet MS" pitchFamily="34" charset="0"/>
                </a:rPr>
                <a:t>1</a:t>
              </a:r>
              <a:r>
                <a:rPr lang="ru-RU" sz="2800">
                  <a:latin typeface="Trebuchet MS" pitchFamily="34" charset="0"/>
                </a:rPr>
                <a:t>В</a:t>
              </a:r>
              <a:r>
                <a:rPr lang="ru-RU" sz="2800" baseline="-25000">
                  <a:latin typeface="Trebuchet MS" pitchFamily="34" charset="0"/>
                </a:rPr>
                <a:t>1</a:t>
              </a:r>
              <a:r>
                <a:rPr lang="ru-RU" sz="2800">
                  <a:latin typeface="Trebuchet MS" pitchFamily="34" charset="0"/>
                </a:rPr>
                <a:t>С</a:t>
              </a:r>
              <a:r>
                <a:rPr lang="ru-RU" sz="2800" baseline="-25000">
                  <a:latin typeface="Trebuchet MS" pitchFamily="34" charset="0"/>
                </a:rPr>
                <a:t>1</a:t>
              </a:r>
              <a:endParaRPr lang="ru-RU" sz="2800">
                <a:latin typeface="Trebuchet MS" pitchFamily="34" charset="0"/>
              </a:endParaRPr>
            </a:p>
          </p:txBody>
        </p:sp>
      </p:grp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5410200" y="5181600"/>
            <a:ext cx="91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16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163857" name="Text Box 17"/>
          <p:cNvSpPr txBox="1">
            <a:spLocks noChangeArrowheads="1"/>
          </p:cNvSpPr>
          <p:nvPr/>
        </p:nvSpPr>
        <p:spPr bwMode="auto">
          <a:xfrm>
            <a:off x="7772400" y="3505200"/>
            <a:ext cx="91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14</a:t>
            </a: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см</a:t>
            </a:r>
          </a:p>
        </p:txBody>
      </p:sp>
      <p:sp>
        <p:nvSpPr>
          <p:cNvPr id="163858" name="Text Box 18"/>
          <p:cNvSpPr txBox="1">
            <a:spLocks noChangeArrowheads="1"/>
          </p:cNvSpPr>
          <p:nvPr/>
        </p:nvSpPr>
        <p:spPr bwMode="auto">
          <a:xfrm>
            <a:off x="1447800" y="4191000"/>
            <a:ext cx="749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8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4112" name="Text Box 19"/>
          <p:cNvSpPr txBox="1">
            <a:spLocks noChangeArrowheads="1"/>
          </p:cNvSpPr>
          <p:nvPr/>
        </p:nvSpPr>
        <p:spPr bwMode="auto">
          <a:xfrm>
            <a:off x="5105400" y="5334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dirty="0" err="1">
                <a:latin typeface="Trebuchet MS" pitchFamily="34" charset="0"/>
              </a:rPr>
              <a:t>Знайти</a:t>
            </a:r>
            <a:r>
              <a:rPr lang="ru-RU" sz="2400" dirty="0">
                <a:latin typeface="Trebuchet MS" pitchFamily="34" charset="0"/>
              </a:rPr>
              <a:t>: х, у</a:t>
            </a:r>
            <a:r>
              <a:rPr lang="en-US" sz="2400" dirty="0">
                <a:latin typeface="Trebuchet MS" pitchFamily="34" charset="0"/>
              </a:rPr>
              <a:t>.</a:t>
            </a:r>
            <a:r>
              <a:rPr lang="ru-RU" sz="2400" dirty="0">
                <a:latin typeface="Trebuchet MS" pitchFamily="34" charset="0"/>
              </a:rPr>
              <a:t> </a:t>
            </a:r>
          </a:p>
        </p:txBody>
      </p:sp>
      <p:sp>
        <p:nvSpPr>
          <p:cNvPr id="4113" name="Text Box 20"/>
          <p:cNvSpPr txBox="1">
            <a:spLocks noChangeArrowheads="1"/>
          </p:cNvSpPr>
          <p:nvPr/>
        </p:nvSpPr>
        <p:spPr bwMode="auto">
          <a:xfrm>
            <a:off x="1752600" y="2209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sz="2400" b="1">
                <a:solidFill>
                  <a:srgbClr val="FF0000"/>
                </a:solidFill>
                <a:latin typeface="Trebuchet MS" pitchFamily="34" charset="0"/>
              </a:rPr>
              <a:t>х</a:t>
            </a:r>
          </a:p>
        </p:txBody>
      </p:sp>
      <p:sp>
        <p:nvSpPr>
          <p:cNvPr id="4114" name="Text Box 21"/>
          <p:cNvSpPr txBox="1">
            <a:spLocks noChangeArrowheads="1"/>
          </p:cNvSpPr>
          <p:nvPr/>
        </p:nvSpPr>
        <p:spPr bwMode="auto">
          <a:xfrm>
            <a:off x="3352800" y="31242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sz="2400" b="1">
                <a:solidFill>
                  <a:srgbClr val="FF0000"/>
                </a:solidFill>
                <a:latin typeface="Trebuchet MS" pitchFamily="34" charset="0"/>
              </a:rPr>
              <a:t>у</a:t>
            </a:r>
          </a:p>
        </p:txBody>
      </p:sp>
      <p:sp>
        <p:nvSpPr>
          <p:cNvPr id="163862" name="Text Box 22"/>
          <p:cNvSpPr txBox="1">
            <a:spLocks noChangeArrowheads="1"/>
          </p:cNvSpPr>
          <p:nvPr/>
        </p:nvSpPr>
        <p:spPr bwMode="auto">
          <a:xfrm>
            <a:off x="3200400" y="3124200"/>
            <a:ext cx="7493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7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163863" name="Text Box 23"/>
          <p:cNvSpPr txBox="1">
            <a:spLocks noChangeArrowheads="1"/>
          </p:cNvSpPr>
          <p:nvPr/>
        </p:nvSpPr>
        <p:spPr bwMode="auto">
          <a:xfrm>
            <a:off x="1443038" y="2209800"/>
            <a:ext cx="919162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 b="1">
                <a:solidFill>
                  <a:srgbClr val="660066"/>
                </a:solidFill>
                <a:latin typeface="Trebuchet MS" pitchFamily="34" charset="0"/>
              </a:rPr>
              <a:t>6</a:t>
            </a:r>
            <a:r>
              <a:rPr lang="ru-RU" sz="2400" b="1">
                <a:solidFill>
                  <a:srgbClr val="660066"/>
                </a:solidFill>
                <a:latin typeface="Trebuchet MS" pitchFamily="34" charset="0"/>
              </a:rPr>
              <a:t>см</a:t>
            </a:r>
          </a:p>
        </p:txBody>
      </p:sp>
      <p:sp>
        <p:nvSpPr>
          <p:cNvPr id="4117" name="AutoShape 24"/>
          <p:cNvSpPr>
            <a:spLocks noChangeArrowheads="1"/>
          </p:cNvSpPr>
          <p:nvPr/>
        </p:nvSpPr>
        <p:spPr bwMode="auto">
          <a:xfrm rot="16200000" flipH="1">
            <a:off x="3886200" y="2286000"/>
            <a:ext cx="4724400" cy="30480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>
              <a:latin typeface="Trebuchet MS" pitchFamily="34" charset="0"/>
            </a:endParaRPr>
          </a:p>
        </p:txBody>
      </p:sp>
      <p:sp>
        <p:nvSpPr>
          <p:cNvPr id="4118" name="AutoShape 25"/>
          <p:cNvSpPr>
            <a:spLocks noChangeArrowheads="1"/>
          </p:cNvSpPr>
          <p:nvPr/>
        </p:nvSpPr>
        <p:spPr bwMode="auto">
          <a:xfrm rot="16200000" flipH="1">
            <a:off x="381000" y="2133600"/>
            <a:ext cx="3429000" cy="2209800"/>
          </a:xfrm>
          <a:prstGeom prst="triangle">
            <a:avLst>
              <a:gd name="adj" fmla="val 64074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ru-RU">
              <a:latin typeface="Trebuchet MS" pitchFamily="34" charset="0"/>
            </a:endParaRPr>
          </a:p>
        </p:txBody>
      </p:sp>
      <p:sp>
        <p:nvSpPr>
          <p:cNvPr id="163866" name="Text Box 26"/>
          <p:cNvSpPr txBox="1">
            <a:spLocks noChangeArrowheads="1"/>
          </p:cNvSpPr>
          <p:nvPr/>
        </p:nvSpPr>
        <p:spPr bwMode="auto">
          <a:xfrm>
            <a:off x="5410200" y="2590800"/>
            <a:ext cx="919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12</a:t>
            </a:r>
            <a:r>
              <a:rPr lang="ru-RU" sz="2400" b="1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см</a:t>
            </a:r>
          </a:p>
        </p:txBody>
      </p:sp>
      <p:pic>
        <p:nvPicPr>
          <p:cNvPr id="27" name="Picture 2" descr="D:\мамині  файли\ИМДЖ\анимаціи\14278611942dac70ebd39f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5721" y="4833945"/>
            <a:ext cx="1500197" cy="1500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1638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63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38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163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6" grpId="0"/>
      <p:bldP spid="163858" grpId="0"/>
      <p:bldP spid="163862" grpId="0" animBg="1"/>
      <p:bldP spid="1638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38" y="285750"/>
            <a:ext cx="6786562" cy="2092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Два  прямокутні  трикутники  подібні, якщо  гострий  кут  одного  трикутника  дорівнює  гострому  куту  другого  трикутнику.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1643063" y="2500313"/>
            <a:ext cx="2857500" cy="3786187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4690931">
            <a:off x="5132388" y="3108325"/>
            <a:ext cx="2462212" cy="2414588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63" y="5929313"/>
            <a:ext cx="428625" cy="35718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20897334">
            <a:off x="4954588" y="3319463"/>
            <a:ext cx="357187" cy="285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Дуга 10"/>
          <p:cNvSpPr/>
          <p:nvPr/>
        </p:nvSpPr>
        <p:spPr>
          <a:xfrm rot="6548640">
            <a:off x="1416844" y="2678906"/>
            <a:ext cx="965200" cy="661988"/>
          </a:xfrm>
          <a:prstGeom prst="arc">
            <a:avLst>
              <a:gd name="adj1" fmla="val 16785741"/>
              <a:gd name="adj2" fmla="val 710956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уга 13"/>
          <p:cNvSpPr/>
          <p:nvPr/>
        </p:nvSpPr>
        <p:spPr>
          <a:xfrm rot="10218445">
            <a:off x="6575425" y="2546350"/>
            <a:ext cx="622300" cy="930275"/>
          </a:xfrm>
          <a:prstGeom prst="arc">
            <a:avLst>
              <a:gd name="adj1" fmla="val 16785741"/>
              <a:gd name="adj2" fmla="val 710956"/>
            </a:avLst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000125" y="2643188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071563" y="5786438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071938" y="6149975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7429500" y="2357438"/>
            <a:ext cx="785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Р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500688" y="5643563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К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429125" y="2643188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М</a:t>
            </a:r>
            <a:endParaRPr lang="ru-RU" sz="40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4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38" y="285750"/>
            <a:ext cx="6786562" cy="16621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Два  прямокутні  трикутники  подібні, якщо катети одного пропорційні  катетам  другого  трикутника.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500063" y="2071688"/>
            <a:ext cx="2857500" cy="3786187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2786063" y="2143125"/>
            <a:ext cx="2462212" cy="2414588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5500688"/>
            <a:ext cx="428625" cy="3571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86063" y="4286250"/>
            <a:ext cx="357187" cy="285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5786438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00375" y="5929313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86000" y="20002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Р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57500" y="457200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К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14938" y="3857625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М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5000625"/>
            <a:ext cx="5143500" cy="7080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rgbClr val="FF0000"/>
                </a:solidFill>
                <a:latin typeface="+mn-lt"/>
              </a:rPr>
              <a:t>АВ : РК = ВС : КМ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38" y="0"/>
            <a:ext cx="6786562" cy="20923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uk-UA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Два  прямокутні  трикутники  подібні, якщо катет і гіпотенуза одного пропорційні катету і гіпотенузі  другого  трикутника.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Прямоугольный треугольник 5"/>
          <p:cNvSpPr/>
          <p:nvPr/>
        </p:nvSpPr>
        <p:spPr>
          <a:xfrm>
            <a:off x="500063" y="2071688"/>
            <a:ext cx="2857500" cy="3786187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2786063" y="2143125"/>
            <a:ext cx="2462212" cy="2414588"/>
          </a:xfrm>
          <a:prstGeom prst="rtTriangl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5500688"/>
            <a:ext cx="428625" cy="3571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786063" y="4286250"/>
            <a:ext cx="357187" cy="28575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0" y="1928813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А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0" y="5786438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В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000375" y="5929313"/>
            <a:ext cx="428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С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86000" y="2000250"/>
            <a:ext cx="571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Р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857500" y="4572000"/>
            <a:ext cx="6429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К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214938" y="3857625"/>
            <a:ext cx="64293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uk-UA" sz="4000">
                <a:latin typeface="Trebuchet MS" pitchFamily="34" charset="0"/>
              </a:rPr>
              <a:t>М</a:t>
            </a:r>
            <a:endParaRPr lang="ru-RU" sz="4000">
              <a:latin typeface="Trebuchet MS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5000625"/>
            <a:ext cx="5143500" cy="7080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rgbClr val="FF0000"/>
                </a:solidFill>
                <a:latin typeface="+mn-lt"/>
              </a:rPr>
              <a:t>АВ : РК = АС : РМ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29000" y="6000750"/>
            <a:ext cx="5143500" cy="7080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dirty="0">
                <a:solidFill>
                  <a:srgbClr val="FF0000"/>
                </a:solidFill>
                <a:latin typeface="+mn-lt"/>
              </a:rPr>
              <a:t>ВС : КМ = АС : РМ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5" grpId="0"/>
      <p:bldP spid="16" grpId="0"/>
      <p:bldP spid="17" grpId="0"/>
      <p:bldP spid="18" grpId="0"/>
      <p:bldP spid="19" grpId="0"/>
      <p:bldP spid="20" grpId="0"/>
      <p:bldP spid="21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206</TotalTime>
  <Words>488</Words>
  <Application>Microsoft Office PowerPoint</Application>
  <PresentationFormat>Экран (4:3)</PresentationFormat>
  <Paragraphs>181</Paragraphs>
  <Slides>14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Trebuchet MS</vt:lpstr>
      <vt:lpstr>Wingdings</vt:lpstr>
      <vt:lpstr>Wingdings 2</vt:lpstr>
      <vt:lpstr>Изящная</vt:lpstr>
      <vt:lpstr>Формула</vt:lpstr>
      <vt:lpstr>Презентация PowerPoint</vt:lpstr>
      <vt:lpstr>Презентация PowerPoint</vt:lpstr>
      <vt:lpstr>Повторення  опорного  матеріалу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Ваня</dc:creator>
  <cp:lastModifiedBy>Пользователь</cp:lastModifiedBy>
  <cp:revision>19</cp:revision>
  <dcterms:created xsi:type="dcterms:W3CDTF">2013-01-16T16:10:53Z</dcterms:created>
  <dcterms:modified xsi:type="dcterms:W3CDTF">2021-01-13T11:06:50Z</dcterms:modified>
</cp:coreProperties>
</file>