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0" r:id="rId4"/>
    <p:sldId id="257" r:id="rId5"/>
    <p:sldId id="262" r:id="rId6"/>
    <p:sldId id="258" r:id="rId7"/>
    <p:sldId id="263" r:id="rId8"/>
    <p:sldId id="259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9" r:id="rId21"/>
    <p:sldId id="282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44FC-2D75-40BF-83A9-7603EC698F3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0D085-CE01-4878-BAA6-5E2C6AF2C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/>
              <a:t>Урок  геометр</a:t>
            </a:r>
            <a:r>
              <a:rPr lang="uk-UA" dirty="0" err="1"/>
              <a:t>ії</a:t>
            </a:r>
            <a:r>
              <a:rPr lang="uk-UA" dirty="0"/>
              <a:t> в 7 класі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uk-UA" b="1" i="1" dirty="0"/>
              <a:t>Тема уроку:</a:t>
            </a:r>
            <a:endParaRPr lang="ru-RU" b="1" i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2492896"/>
            <a:ext cx="7920880" cy="2869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600" b="0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“Сума</a:t>
            </a:r>
            <a:r>
              <a:rPr kumimoji="0" lang="uk-UA" sz="3600" b="0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кутів </a:t>
            </a:r>
            <a:r>
              <a:rPr kumimoji="0" lang="uk-UA" sz="3600" b="0" i="0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трикутника”</a:t>
            </a:r>
            <a:endParaRPr kumimoji="0" lang="ru-RU" sz="3600" b="0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788024" y="1412776"/>
            <a:ext cx="3744416" cy="2160240"/>
            <a:chOff x="2771800" y="1124744"/>
            <a:chExt cx="3744416" cy="216024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771800" y="1124744"/>
              <a:ext cx="3744416" cy="2160240"/>
            </a:xfrm>
            <a:prstGeom prst="rect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/>
            <p:cNvCxnSpPr>
              <a:endCxn id="2" idx="2"/>
            </p:cNvCxnSpPr>
            <p:nvPr/>
          </p:nvCxnSpPr>
          <p:spPr>
            <a:xfrm>
              <a:off x="2771800" y="1124744"/>
              <a:ext cx="1872208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endCxn id="2" idx="2"/>
            </p:cNvCxnSpPr>
            <p:nvPr/>
          </p:nvCxnSpPr>
          <p:spPr>
            <a:xfrm flipH="1">
              <a:off x="4644008" y="1124744"/>
              <a:ext cx="1800200" cy="2160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3923928" y="285293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dirty="0"/>
                <a:t>1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427984" y="2564904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dirty="0"/>
                <a:t>2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76056" y="285293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dirty="0"/>
                <a:t>3</a:t>
              </a:r>
              <a:endParaRPr lang="ru-RU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93588" y="4509120"/>
            <a:ext cx="52504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/>
              <a:t>Як бачимо, три кути трикутника </a:t>
            </a:r>
          </a:p>
          <a:p>
            <a:pPr algn="ctr"/>
            <a:r>
              <a:rPr lang="uk-UA" sz="2800" b="1" dirty="0"/>
              <a:t>утворили розгорнутий кут, </a:t>
            </a:r>
          </a:p>
          <a:p>
            <a:pPr algn="ctr"/>
            <a:r>
              <a:rPr lang="uk-UA" sz="2800" b="1" dirty="0"/>
              <a:t>градусна міра якого 180</a:t>
            </a:r>
            <a:r>
              <a:rPr lang="uk-UA" sz="2800" b="1" dirty="0">
                <a:cs typeface="Aharoni"/>
              </a:rPr>
              <a:t>°</a:t>
            </a:r>
            <a:endParaRPr lang="ru-RU" sz="28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1468068"/>
            <a:ext cx="3052873" cy="4985268"/>
            <a:chOff x="251520" y="1468068"/>
            <a:chExt cx="3052873" cy="4985268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251520" y="4149080"/>
              <a:ext cx="1656184" cy="2304256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18189333">
              <a:off x="1339594" y="2591554"/>
              <a:ext cx="1867673" cy="2061924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извлечение 14"/>
            <p:cNvSpPr/>
            <p:nvPr/>
          </p:nvSpPr>
          <p:spPr>
            <a:xfrm rot="21446869">
              <a:off x="505403" y="1468068"/>
              <a:ext cx="2522529" cy="1756624"/>
            </a:xfrm>
            <a:prstGeom prst="flowChartExtra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899592" y="0"/>
            <a:ext cx="2547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/>
              <a:t>ГРУПА  “А”</a:t>
            </a:r>
            <a:endParaRPr lang="ru-RU" sz="4000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0"/>
            <a:ext cx="2317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/>
              <a:t>ГРУПА  “В”</a:t>
            </a:r>
            <a:endParaRPr lang="ru-RU" sz="36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1196752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Arial Black" pitchFamily="34" charset="0"/>
              </a:rPr>
              <a:t>180</a:t>
            </a:r>
            <a:r>
              <a:rPr lang="uk-UA" sz="2000" b="1" dirty="0">
                <a:latin typeface="Arial Black" pitchFamily="34" charset="0"/>
                <a:cs typeface="Aharoni"/>
              </a:rPr>
              <a:t>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5085184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Arial Black" pitchFamily="34" charset="0"/>
              </a:rPr>
              <a:t>180</a:t>
            </a:r>
            <a:r>
              <a:rPr lang="uk-UA" sz="2000" b="1" dirty="0">
                <a:latin typeface="Arial Black" pitchFamily="34" charset="0"/>
                <a:cs typeface="Aharoni"/>
              </a:rPr>
              <a:t>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356992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Arial Black" pitchFamily="34" charset="0"/>
              </a:rPr>
              <a:t>180</a:t>
            </a:r>
            <a:r>
              <a:rPr lang="uk-UA" sz="2000" b="1" dirty="0">
                <a:latin typeface="Arial Black" pitchFamily="34" charset="0"/>
                <a:cs typeface="Aharoni"/>
              </a:rPr>
              <a:t>°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19954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Теорема.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27584" y="2132856"/>
            <a:ext cx="5328592" cy="2664296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2132856"/>
            <a:ext cx="52565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501317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56490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48478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148478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48478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941168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141277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429309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220486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220486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429309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8" y="5517232"/>
            <a:ext cx="6497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/>
              <a:t>Запишіть пари внутрішніх різносторонніх кутів </a:t>
            </a:r>
            <a:br>
              <a:rPr lang="en-US" sz="2400" b="1" dirty="0"/>
            </a:br>
            <a:r>
              <a:rPr lang="uk-UA" sz="2400" b="1" dirty="0"/>
              <a:t>при паралельних прямих </a:t>
            </a:r>
            <a:r>
              <a:rPr lang="en-US" sz="2400" b="1" dirty="0"/>
              <a:t>FD </a:t>
            </a:r>
            <a:r>
              <a:rPr lang="en-US" sz="2400" b="1" dirty="0" err="1"/>
              <a:t>i</a:t>
            </a:r>
            <a:r>
              <a:rPr lang="en-US" sz="2400" b="1" dirty="0"/>
              <a:t> AC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27784" y="6279703"/>
            <a:ext cx="444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Що можна сказати про ці пари?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19954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Теорема.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27584" y="2132856"/>
            <a:ext cx="5328592" cy="2664296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2132856"/>
            <a:ext cx="52565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501317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56490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48478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148478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48478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941168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141277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429309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220486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220486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429309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5877272"/>
            <a:ext cx="654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Яку назву має кут </a:t>
            </a:r>
            <a:r>
              <a:rPr lang="en-US" sz="2400" b="1" dirty="0"/>
              <a:t>FBD</a:t>
            </a:r>
            <a:r>
              <a:rPr lang="uk-UA" sz="2400" b="1" dirty="0"/>
              <a:t>? Яка його градусна міра?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19672" y="6165304"/>
            <a:ext cx="5877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Знайдіть суму градусних мір кутів 4, 2 та 5</a:t>
            </a:r>
            <a:r>
              <a:rPr lang="uk-UA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19954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Теорема.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8189" y="0"/>
            <a:ext cx="7145811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Сума кутів трикутника</a:t>
            </a:r>
            <a:br>
              <a:rPr lang="uk-UA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дорівнює 180</a:t>
            </a:r>
            <a:r>
              <a:rPr lang="uk-UA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/>
              </a:rPr>
              <a:t>°</a:t>
            </a:r>
            <a:endParaRPr lang="ru-RU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27584" y="2132856"/>
            <a:ext cx="5328592" cy="2664296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2132856"/>
            <a:ext cx="52565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501317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56490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48478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148478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48478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941168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141277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429309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220486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2204864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429309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5445224"/>
            <a:ext cx="560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/>
              <a:t>Порівняйте цю суму із сумою градусних </a:t>
            </a:r>
            <a:br>
              <a:rPr lang="uk-UA" sz="2400" b="1" dirty="0"/>
            </a:br>
            <a:r>
              <a:rPr lang="uk-UA" sz="2400" b="1" dirty="0"/>
              <a:t>мір кутів 1, 2, 3 трикутника </a:t>
            </a:r>
            <a:r>
              <a:rPr lang="en-US" sz="2400" b="1" dirty="0"/>
              <a:t>ABC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0"/>
            <a:ext cx="3476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Історична довідка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15005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/>
              <a:t>Те, що сума кутів трикутника </a:t>
            </a:r>
          </a:p>
          <a:p>
            <a:pPr algn="ctr"/>
            <a:r>
              <a:rPr lang="uk-UA" sz="3600" b="1" dirty="0"/>
              <a:t>дорівнює 180</a:t>
            </a:r>
            <a:r>
              <a:rPr lang="uk-UA" sz="3600" b="1" dirty="0">
                <a:cs typeface="Aharoni"/>
              </a:rPr>
              <a:t>°, було відомо</a:t>
            </a:r>
            <a:br>
              <a:rPr lang="uk-UA" sz="3600" b="1" dirty="0">
                <a:cs typeface="Aharoni"/>
              </a:rPr>
            </a:br>
            <a:r>
              <a:rPr lang="uk-UA" sz="3600" b="1" dirty="0">
                <a:cs typeface="Aharoni"/>
              </a:rPr>
              <a:t>в Стародавньому Єгипті,</a:t>
            </a:r>
          </a:p>
          <a:p>
            <a:pPr algn="ctr"/>
            <a:r>
              <a:rPr lang="uk-UA" sz="3600" b="1" dirty="0">
                <a:cs typeface="Aharoni"/>
              </a:rPr>
              <a:t> проте довели цей факт значно пізніше.</a:t>
            </a:r>
            <a:br>
              <a:rPr lang="uk-UA" sz="3600" b="1" dirty="0">
                <a:cs typeface="Aharoni"/>
              </a:rPr>
            </a:br>
            <a:r>
              <a:rPr lang="uk-UA" sz="3600" b="1" dirty="0">
                <a:cs typeface="Aharoni"/>
              </a:rPr>
              <a:t>Вважають , що цю теорему</a:t>
            </a:r>
          </a:p>
          <a:p>
            <a:pPr algn="ctr"/>
            <a:r>
              <a:rPr lang="uk-UA" sz="3600" b="1" dirty="0">
                <a:cs typeface="Aharoni"/>
              </a:rPr>
              <a:t> довів Піфагор.</a:t>
            </a:r>
            <a:br>
              <a:rPr lang="uk-UA" sz="3600" b="1" dirty="0">
                <a:cs typeface="Aharoni"/>
              </a:rPr>
            </a:br>
            <a:r>
              <a:rPr lang="uk-UA" sz="3600" b="1" dirty="0">
                <a:cs typeface="Aharoni"/>
              </a:rPr>
              <a:t>Наступна зустріч з цим ученим</a:t>
            </a:r>
          </a:p>
          <a:p>
            <a:pPr algn="ctr"/>
            <a:r>
              <a:rPr lang="uk-UA" sz="3600" b="1" dirty="0">
                <a:cs typeface="Aharoni"/>
              </a:rPr>
              <a:t> відбудеться в 8 класі.</a:t>
            </a:r>
            <a:endParaRPr lang="ru-RU" sz="3600" b="1" dirty="0"/>
          </a:p>
        </p:txBody>
      </p:sp>
      <p:pic>
        <p:nvPicPr>
          <p:cNvPr id="6" name="Рисунок 5" descr="0_10ba60_443d7f09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3" y="3847852"/>
            <a:ext cx="1626127" cy="2886616"/>
          </a:xfrm>
          <a:prstGeom prst="rect">
            <a:avLst/>
          </a:prstGeom>
        </p:spPr>
      </p:pic>
      <p:pic>
        <p:nvPicPr>
          <p:cNvPr id="7" name="Рисунок 6" descr="4639346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94" y="476672"/>
            <a:ext cx="1881364" cy="2257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8b0ee_6d387339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2246245" cy="23488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1897930" cy="235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060848"/>
            <a:ext cx="2376265" cy="235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0648"/>
            <a:ext cx="22141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8144" y="2636912"/>
            <a:ext cx="2768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&lt; Т = 60</a:t>
            </a:r>
            <a:r>
              <a:rPr lang="ru-RU" sz="2800" b="1" dirty="0">
                <a:cs typeface="Aharoni"/>
              </a:rPr>
              <a:t>°</a:t>
            </a:r>
            <a:br>
              <a:rPr lang="ru-RU" sz="2800" b="1" dirty="0">
                <a:cs typeface="Aharoni"/>
              </a:rPr>
            </a:br>
            <a:r>
              <a:rPr lang="ru-RU" sz="2800" b="1" dirty="0" err="1">
                <a:cs typeface="Aharoni"/>
              </a:rPr>
              <a:t>Знайти</a:t>
            </a:r>
            <a:r>
              <a:rPr lang="ru-RU" sz="2800" b="1" dirty="0">
                <a:cs typeface="Aharoni"/>
              </a:rPr>
              <a:t> </a:t>
            </a:r>
            <a:r>
              <a:rPr lang="ru-RU" sz="2800" b="1" dirty="0" err="1">
                <a:cs typeface="Aharoni"/>
              </a:rPr>
              <a:t>інші</a:t>
            </a:r>
            <a:r>
              <a:rPr lang="ru-RU" sz="2800" b="1" dirty="0">
                <a:cs typeface="Aharoni"/>
              </a:rPr>
              <a:t> кути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4437112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Знайти всі кути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312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Знайти гострий кут</a:t>
            </a:r>
            <a:endParaRPr lang="ru-RU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861047"/>
            <a:ext cx="2592288" cy="18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12160" y="5733256"/>
            <a:ext cx="2566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&lt;Р = 115</a:t>
            </a:r>
            <a:r>
              <a:rPr lang="ru-RU" sz="2400" b="1" dirty="0">
                <a:cs typeface="Aharoni"/>
              </a:rPr>
              <a:t>°; &lt;</a:t>
            </a:r>
            <a:r>
              <a:rPr lang="en-US" sz="2400" b="1" dirty="0">
                <a:cs typeface="Aharoni"/>
              </a:rPr>
              <a:t>R = 35</a:t>
            </a:r>
            <a:r>
              <a:rPr lang="en-US" sz="2400" b="1" dirty="0">
                <a:latin typeface="Aharoni"/>
                <a:cs typeface="Aharoni"/>
              </a:rPr>
              <a:t>°</a:t>
            </a:r>
            <a:br>
              <a:rPr lang="en-US" sz="2400" b="1" dirty="0">
                <a:latin typeface="Aharoni"/>
                <a:cs typeface="Aharoni"/>
              </a:rPr>
            </a:br>
            <a:r>
              <a:rPr lang="uk-UA" sz="2400" b="1" dirty="0">
                <a:latin typeface="Aharoni"/>
                <a:cs typeface="Aharoni"/>
              </a:rPr>
              <a:t>Знайти &lt;</a:t>
            </a:r>
            <a:r>
              <a:rPr lang="en-US" sz="2400" b="1" dirty="0">
                <a:latin typeface="Aharoni"/>
                <a:cs typeface="Aharoni"/>
              </a:rPr>
              <a:t>Q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Наслідки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будь-якому трикутнику два кути – гострі.</a:t>
            </a:r>
          </a:p>
          <a:p>
            <a:r>
              <a:rPr lang="uk-UA" dirty="0"/>
              <a:t>Сума гострих кутів прямокутного трикутника дорівнює 90</a:t>
            </a:r>
            <a:r>
              <a:rPr lang="uk-UA" dirty="0">
                <a:cs typeface="Aharoni"/>
              </a:rPr>
              <a:t>°</a:t>
            </a:r>
          </a:p>
          <a:p>
            <a:r>
              <a:rPr lang="uk-UA" dirty="0">
                <a:cs typeface="Aharoni"/>
              </a:rPr>
              <a:t>Усі кути рівностороннього трикутника 60°</a:t>
            </a:r>
          </a:p>
          <a:p>
            <a:r>
              <a:rPr lang="uk-UA" dirty="0">
                <a:cs typeface="Aharoni"/>
              </a:rPr>
              <a:t>Якщо в рівнобедреному трикутнику хоча б один кут 60°, то цей трикутник є</a:t>
            </a:r>
            <a:br>
              <a:rPr lang="uk-UA" dirty="0">
                <a:cs typeface="Aharoni"/>
              </a:rPr>
            </a:br>
            <a:r>
              <a:rPr lang="uk-UA" dirty="0">
                <a:cs typeface="Aharoni"/>
              </a:rPr>
              <a:t>рівностороннім.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Закріплення вивченого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016" y="1719971"/>
            <a:ext cx="7056784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628800"/>
            <a:ext cx="988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/>
              <a:t>Усно.</a:t>
            </a:r>
            <a:endParaRPr lang="ru-RU" sz="28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89040"/>
            <a:ext cx="7056784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_8b0ee_6d387339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09120"/>
            <a:ext cx="2246245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/>
              <a:t>Закріплення вивченого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24744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/>
              <a:t>Письмово.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69847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48880"/>
            <a:ext cx="6912768" cy="91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_8e651_90c98c7b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81128"/>
            <a:ext cx="1938803" cy="227687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356992"/>
            <a:ext cx="68407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35696" y="4365104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/>
              <a:t>ВІДПОВІДІ: 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5229200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 </a:t>
            </a:r>
            <a:endParaRPr lang="uk-UA" dirty="0">
              <a:cs typeface="Aharoni"/>
            </a:endParaRPr>
          </a:p>
          <a:p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851920" y="4437112"/>
            <a:ext cx="936104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402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08104" y="4509120"/>
            <a:ext cx="936104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404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236296" y="4509120"/>
            <a:ext cx="936104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414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8-конечная звезда 15"/>
          <p:cNvSpPr/>
          <p:nvPr/>
        </p:nvSpPr>
        <p:spPr>
          <a:xfrm>
            <a:off x="3563888" y="5445224"/>
            <a:ext cx="1224136" cy="1152128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40</a:t>
            </a:r>
            <a:r>
              <a:rPr lang="en-US" sz="2800" b="1" dirty="0">
                <a:solidFill>
                  <a:schemeClr val="tx1"/>
                </a:solidFill>
                <a:latin typeface="Aharoni"/>
                <a:cs typeface="Aharoni"/>
              </a:rPr>
              <a:t>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5436096" y="5445224"/>
            <a:ext cx="1224136" cy="1152128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50</a:t>
            </a:r>
            <a:r>
              <a:rPr lang="en-US" sz="2800" b="1" dirty="0">
                <a:solidFill>
                  <a:schemeClr val="tx1"/>
                </a:solidFill>
                <a:latin typeface="Aharoni"/>
                <a:cs typeface="Aharoni"/>
              </a:rPr>
              <a:t>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7236296" y="5445224"/>
            <a:ext cx="1008112" cy="1412776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45</a:t>
            </a:r>
            <a:r>
              <a:rPr lang="en-US" sz="2000" b="1" dirty="0">
                <a:solidFill>
                  <a:schemeClr val="tx1"/>
                </a:solidFill>
                <a:latin typeface="Aharoni"/>
                <a:cs typeface="Aharoni"/>
              </a:rPr>
              <a:t>°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haroni"/>
                <a:cs typeface="Aharoni"/>
              </a:rPr>
              <a:t>60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haroni"/>
                <a:cs typeface="Aharoni"/>
              </a:rPr>
              <a:t>75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242" y="0"/>
            <a:ext cx="3801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Підсумок уроку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4928754-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92696"/>
            <a:ext cx="3888432" cy="5785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3429000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/>
              <a:t>Пройди тестування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Щоб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уникати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помилок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необхідно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набувати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досвіду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Щоб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набувати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досвіду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, треба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робити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помилки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                                              Л.Д. </a:t>
            </a:r>
            <a:r>
              <a:rPr lang="ru-RU" dirty="0" err="1"/>
              <a:t>Пітер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4416572-thum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56992"/>
            <a:ext cx="2954527" cy="309634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8235" y="0"/>
            <a:ext cx="56371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Тести 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отримує кожен учень)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294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dirty="0"/>
              <a:t>Сума кутів трикутника  А) 180</a:t>
            </a:r>
            <a:r>
              <a:rPr lang="uk-UA" sz="2000" dirty="0">
                <a:cs typeface="Aharoni"/>
              </a:rPr>
              <a:t>°	Б) 360°	В) 60°</a:t>
            </a:r>
          </a:p>
          <a:p>
            <a:pPr marL="342900" indent="-342900">
              <a:buAutoNum type="arabicPeriod"/>
            </a:pPr>
            <a:r>
              <a:rPr lang="uk-UA" sz="2000" dirty="0">
                <a:cs typeface="Aharoni"/>
              </a:rPr>
              <a:t>Кожен кут рівностороннього трикутника  дорівнює </a:t>
            </a:r>
            <a:r>
              <a:rPr lang="uk-UA" sz="2000" dirty="0"/>
              <a:t>А) 180</a:t>
            </a:r>
            <a:r>
              <a:rPr lang="uk-UA" sz="2000" dirty="0">
                <a:cs typeface="Aharoni"/>
              </a:rPr>
              <a:t>°	Б) 30°	В) 60°</a:t>
            </a:r>
          </a:p>
          <a:p>
            <a:pPr marL="342900" indent="-342900"/>
            <a:r>
              <a:rPr lang="uk-UA" sz="2000" dirty="0">
                <a:cs typeface="Aharoni"/>
              </a:rPr>
              <a:t>3. Гострі кути рівнобедреного прямокутного трикутника по </a:t>
            </a:r>
            <a:r>
              <a:rPr lang="uk-UA" sz="2000" dirty="0"/>
              <a:t>А) 60</a:t>
            </a:r>
            <a:r>
              <a:rPr lang="uk-UA" sz="2000" dirty="0">
                <a:cs typeface="Aharoni"/>
              </a:rPr>
              <a:t>°  Б) 45°	В) 90°</a:t>
            </a:r>
          </a:p>
          <a:p>
            <a:pPr marL="342900" indent="-342900"/>
            <a:r>
              <a:rPr lang="uk-UA" sz="2000" dirty="0">
                <a:cs typeface="Aharoni"/>
              </a:rPr>
              <a:t>4. Скільки кутів по 100° можу бути у трикутнику?  </a:t>
            </a:r>
            <a:r>
              <a:rPr lang="uk-UA" sz="2000" dirty="0"/>
              <a:t>А) 1</a:t>
            </a:r>
            <a:r>
              <a:rPr lang="uk-UA" sz="2000" dirty="0">
                <a:cs typeface="Aharoni"/>
              </a:rPr>
              <a:t>	Б) 2	В) 3</a:t>
            </a:r>
          </a:p>
          <a:p>
            <a:pPr marL="342900" indent="-342900"/>
            <a:r>
              <a:rPr lang="uk-UA" sz="2000" dirty="0">
                <a:cs typeface="Aharoni"/>
              </a:rPr>
              <a:t>5. Знайти третій кут трикутника, якщо сума двох інших дорівнює 150°</a:t>
            </a:r>
            <a:br>
              <a:rPr lang="uk-UA" sz="2000" dirty="0">
                <a:cs typeface="Aharoni"/>
              </a:rPr>
            </a:br>
            <a:r>
              <a:rPr lang="uk-UA" sz="2000" dirty="0"/>
              <a:t> А) 30</a:t>
            </a:r>
            <a:r>
              <a:rPr lang="uk-UA" sz="2000" dirty="0">
                <a:cs typeface="Aharoni"/>
              </a:rPr>
              <a:t>°	Б) 150°	В) 50°</a:t>
            </a:r>
          </a:p>
          <a:p>
            <a:pPr marL="342900" indent="-342900"/>
            <a:r>
              <a:rPr lang="uk-UA" sz="2000" dirty="0">
                <a:cs typeface="Aharoni"/>
              </a:rPr>
              <a:t>6. Кут при вершині рівнобедреного трикутника 80°. Які кути при основі?</a:t>
            </a:r>
            <a:br>
              <a:rPr lang="uk-UA" sz="2000" dirty="0">
                <a:cs typeface="Aharoni"/>
              </a:rPr>
            </a:br>
            <a:r>
              <a:rPr lang="uk-UA" sz="2000" dirty="0"/>
              <a:t> А) 80</a:t>
            </a:r>
            <a:r>
              <a:rPr lang="uk-UA" sz="2000" dirty="0">
                <a:cs typeface="Aharoni"/>
              </a:rPr>
              <a:t>° і </a:t>
            </a:r>
            <a:r>
              <a:rPr lang="uk-UA" sz="2000" dirty="0"/>
              <a:t>80</a:t>
            </a:r>
            <a:r>
              <a:rPr lang="uk-UA" sz="2000" dirty="0">
                <a:cs typeface="Aharoni"/>
              </a:rPr>
              <a:t>°	Б )80° і  60°	В)50° і 50°</a:t>
            </a:r>
            <a:endParaRPr lang="ru-RU" sz="2000" dirty="0"/>
          </a:p>
        </p:txBody>
      </p:sp>
      <p:pic>
        <p:nvPicPr>
          <p:cNvPr id="5" name="Рисунок 4" descr="0_16efbd_a2c9f119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93096"/>
            <a:ext cx="2504546" cy="17364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1938" y="4437112"/>
            <a:ext cx="5354277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Відповіді: </a:t>
            </a:r>
            <a:br>
              <a:rPr lang="uk-UA" sz="32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2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1А 2В 3Б 4А 5А 6В</a:t>
            </a:r>
          </a:p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88590B-4B38-440A-A87A-91AA85F4EEFB}"/>
              </a:ext>
            </a:extLst>
          </p:cNvPr>
          <p:cNvSpPr/>
          <p:nvPr/>
        </p:nvSpPr>
        <p:spPr>
          <a:xfrm>
            <a:off x="1907704" y="2132857"/>
            <a:ext cx="4950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Відповіді: </a:t>
            </a:r>
            <a:br>
              <a:rPr lang="uk-UA" sz="28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8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1А 2В 3Б 4А 5А 6В</a:t>
            </a:r>
          </a:p>
        </p:txBody>
      </p:sp>
      <p:pic>
        <p:nvPicPr>
          <p:cNvPr id="5" name="Рисунок 4" descr="0_16efbd_a2c9f119_M.png">
            <a:extLst>
              <a:ext uri="{FF2B5EF4-FFF2-40B4-BE49-F238E27FC236}">
                <a16:creationId xmlns:a16="http://schemas.microsoft.com/office/drawing/2014/main" id="{6645571C-9306-424D-A865-63FA353C54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023" y="724966"/>
            <a:ext cx="2504546" cy="17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1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7680" y="0"/>
            <a:ext cx="4738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Домашнє завдання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973743" cy="6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_8e650_801b4e8d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7854" y="1772816"/>
            <a:ext cx="2734783" cy="3284984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89F25D6-39AF-4FBD-844B-99FB8F2F7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solidFill>
                  <a:srgbClr val="7030A0"/>
                </a:solidFill>
              </a:rPr>
              <a:t>На платформі </a:t>
            </a:r>
            <a:r>
              <a:rPr lang="uk-UA" sz="2800" b="1" i="1" dirty="0" err="1">
                <a:solidFill>
                  <a:srgbClr val="7030A0"/>
                </a:solidFill>
              </a:rPr>
              <a:t>МійКлас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764704"/>
            <a:ext cx="44790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Ураааааааа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Перерва!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0_8e7f0_7b083cb3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1012" y="3068960"/>
            <a:ext cx="333298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53 0.00625 C 0.13524 0.01644 0.12101 0.02408 0.11076 0.02755 C 0.08889 0.02547 0.06667 0.02616 0.04496 0.02153 C 0.04132 0.02084 0.03906 0.00625 0.03802 0.00324 C 0.03298 -0.01273 0.02864 -0.0287 0.02448 -0.04514 C 0.02378 -0.05231 0.02378 -0.05949 0.02222 -0.06643 C 0.02135 -0.0699 0.01857 -0.07199 0.01753 -0.07546 C 0.01597 -0.08032 0.0158 -0.08564 0.01528 -0.09074 C 0.00833 -0.08958 0.00087 -0.09213 -0.00504 -0.0875 C -0.01077 -0.0831 -0.0132 -0.07384 -0.01649 -0.06643 C -0.02552 -0.04629 -0.03455 -0.01689 -0.05278 -0.00879 C -0.06736 0.00996 -0.09983 -0.0037 -0.11424 -0.00578 C -0.13299 -0.02407 -0.13993 -0.05393 -0.14827 -0.08148 C -0.15052 -0.09907 -0.15139 -0.10509 -0.15313 -0.12407 C -0.15434 -0.14444 -0.14931 -0.16574 -0.16424 -0.17245 C -0.17188 -0.17152 -0.17969 -0.17268 -0.18733 -0.16944 C -0.18958 -0.16828 -0.18958 -0.16296 -0.19167 -0.16041 C -0.20104 -0.14768 -0.19861 -0.15486 -0.20781 -0.14514 C -0.2158 -0.13611 -0.22188 -0.1287 -0.23247 -0.12407 C -0.23524 -0.12014 -0.23993 -0.11319 -0.24393 -0.1118 C -0.27778 -0.09953 -0.32726 -0.09907 -0.35747 -0.09676 C -0.35972 -0.09375 -0.36268 -0.0912 -0.36441 -0.0875 C -0.36858 -0.07708 -0.37031 -0.05439 -0.37344 -0.04213 C -0.37535 -0.0243 -0.37535 -0.01666 -0.38247 -0.00277 C -0.39549 -0.0037 -0.40851 -0.00324 -0.42101 -0.00578 C -0.42691 -0.00694 -0.44236 -0.0331 -0.44827 -0.03912 C -0.45226 -0.04814 -0.45521 -0.05787 -0.4599 -0.06643 C -0.46163 -0.0699 -0.46458 -0.07199 -0.46649 -0.07546 C -0.47205 -0.08588 -0.47656 -0.1 -0.48004 -0.1118 C -0.48195 -0.18472 -0.47882 -0.18032 -0.48472 -0.22407 C -0.48507 -0.22615 -0.48733 -0.24421 -0.48924 -0.24814 C -0.4941 -0.2581 -0.49549 -0.25717 -0.50278 -0.26041 C -0.5066 -0.25949 -0.51059 -0.25926 -0.51424 -0.2574 C -0.52136 -0.2537 -0.52327 -0.24652 -0.52778 -0.23912 C -0.53229 -0.23217 -0.53785 -0.22546 -0.54149 -0.21782 C -0.5434 -0.21412 -0.5441 -0.20949 -0.54601 -0.20578 C -0.54792 -0.20231 -0.55087 -0.2 -0.55295 -0.19676 C -0.56597 -0.1743 -0.55556 -0.18055 -0.57101 -0.17546 C -0.58299 -0.16481 -0.59601 -0.16203 -0.60972 -0.1574 C -0.61285 -0.15648 -0.61875 -0.15416 -0.61875 -0.15393 C -0.63108 -0.14328 -0.64549 -0.14074 -0.65972 -0.13611 C -0.66649 -0.13379 -0.67274 -0.13009 -0.68004 -0.13009 " pathEditMode="relative" rAng="0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16ef87_1d9ee10e_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352928" cy="4277273"/>
          </a:xfrm>
        </p:spPr>
      </p:pic>
      <p:sp>
        <p:nvSpPr>
          <p:cNvPr id="5" name="TextBox 4"/>
          <p:cNvSpPr txBox="1"/>
          <p:nvPr/>
        </p:nvSpPr>
        <p:spPr>
          <a:xfrm>
            <a:off x="1331640" y="2060848"/>
            <a:ext cx="5149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FF00"/>
                </a:solidFill>
                <a:latin typeface="Arial Black" pitchFamily="34" charset="0"/>
              </a:rPr>
              <a:t>Не роби ніколи того, що не знаєш</a:t>
            </a:r>
            <a:endParaRPr lang="ru-RU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645024"/>
            <a:ext cx="633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Але вчись усього того, що потрібно знати,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085184"/>
            <a:ext cx="512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І тоді будеш вести спокійне життя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6021288"/>
            <a:ext cx="125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Піфагор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 descr="441469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0648"/>
            <a:ext cx="1944216" cy="16720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Брейн-ринг</a:t>
            </a:r>
            <a:endParaRPr lang="ru-RU" dirty="0"/>
          </a:p>
        </p:txBody>
      </p:sp>
      <p:pic>
        <p:nvPicPr>
          <p:cNvPr id="6" name="Содержимое 5" descr="4936672-thumb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352928" cy="5353075"/>
          </a:xfr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267744" y="2924944"/>
            <a:ext cx="2376264" cy="108012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Arial Black" pitchFamily="34" charset="0"/>
              </a:rPr>
              <a:t>КОМАНДА “А”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149080"/>
            <a:ext cx="575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Кут, більший за 90</a:t>
            </a:r>
            <a:r>
              <a:rPr lang="uk-UA" sz="2000" b="1" dirty="0">
                <a:cs typeface="Aharoni"/>
              </a:rPr>
              <a:t>° і менший за 180°, називають…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581128"/>
            <a:ext cx="5666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Суму довжин всіх сторін трикутника називають…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4941168"/>
            <a:ext cx="5040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Прямі на площині, що не перетинаються, …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5301208"/>
            <a:ext cx="4818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Трикутник, один із кутів якого, прямий, …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5661248"/>
            <a:ext cx="3814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Сума суміжних кутів дорівнює…</a:t>
            </a:r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Брейн-ринг</a:t>
            </a:r>
            <a:endParaRPr lang="ru-RU" dirty="0"/>
          </a:p>
        </p:txBody>
      </p:sp>
      <p:pic>
        <p:nvPicPr>
          <p:cNvPr id="6" name="Содержимое 5" descr="4936672-thumb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352928" cy="5353075"/>
          </a:xfr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267744" y="2924944"/>
            <a:ext cx="2376264" cy="108012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Arial Black" pitchFamily="34" charset="0"/>
              </a:rPr>
              <a:t>КОМАНДА “В”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77072"/>
            <a:ext cx="555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Кут, більший за  0</a:t>
            </a:r>
            <a:r>
              <a:rPr lang="uk-UA" sz="2000" b="1" dirty="0">
                <a:cs typeface="Aharoni"/>
              </a:rPr>
              <a:t>° і менший за 90°, називають…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437112"/>
            <a:ext cx="4797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Якщо у трикутнику дві сторони рівні, то…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4869160"/>
            <a:ext cx="676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Внутрішні різносторонні кути при паралельних прямих,  -…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301208"/>
            <a:ext cx="459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Трикутник, один із кутів якого, тупий, …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5661248"/>
            <a:ext cx="5811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Твердження, що потребує доведення, називають..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Тема уроку: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“Сума</a:t>
            </a:r>
            <a:r>
              <a:rPr lang="uk-UA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кутів </a:t>
            </a:r>
            <a:r>
              <a:rPr lang="uk-UA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трикутника”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9932796">
            <a:off x="1841821" y="3014813"/>
            <a:ext cx="2880320" cy="2592288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934373">
            <a:off x="5219971" y="3368056"/>
            <a:ext cx="1872208" cy="3240360"/>
          </a:xfrm>
          <a:prstGeom prst="rt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" name="Рисунок 8" descr="0_8e648_480e91e7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2578367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C 0.05156 -0.00972 0.09982 -0.01574 0.15225 -0.01805 C 0.15989 -0.02129 0.16719 -0.02476 0.175 -0.02731 C 0.18784 -0.03842 0.17951 -0.0324 0.20225 -0.04236 C 0.20451 -0.04328 0.20903 -0.04537 0.20903 -0.04513 C 0.22743 -0.04282 0.24653 -0.0449 0.26371 -0.03634 C 0.26632 -0.03518 0.26805 -0.03171 0.27048 -0.03032 C 0.28698 -0.02106 0.30295 -0.01527 0.32048 -0.01203 C 0.35625 0.00394 0.40069 -0.01111 0.43871 -0.01504 C 0.4658 -0.02708 0.49514 -0.01226 0.52274 -0.00902 C 0.53854 -0.00717 0.55451 -0.00694 0.57031 -0.00601 C 0.59982 -0.00046 0.59687 0.00024 0.64097 -0.00601 C 0.65052 -0.0074 0.65573 -0.02013 0.66597 -0.02106 C 0.73316 -0.02708 0.7085 -0.01226 0.73194 -0.02731 " pathEditMode="relative" rAng="0" ptsTypes="fffffffffffff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 роботи</a:t>
            </a:r>
            <a:endParaRPr lang="ru-RU" dirty="0"/>
          </a:p>
        </p:txBody>
      </p:sp>
      <p:pic>
        <p:nvPicPr>
          <p:cNvPr id="4" name="Содержимое 3" descr="0_16ef88_5396f631_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6696744" cy="2553125"/>
          </a:xfrm>
        </p:spPr>
      </p:pic>
      <p:sp>
        <p:nvSpPr>
          <p:cNvPr id="5" name="TextBox 4"/>
          <p:cNvSpPr txBox="1"/>
          <p:nvPr/>
        </p:nvSpPr>
        <p:spPr>
          <a:xfrm>
            <a:off x="1691680" y="1556792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Arial Black" pitchFamily="34" charset="0"/>
              </a:rPr>
              <a:t>Дослідницька робота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348880"/>
            <a:ext cx="5330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Arial Black" pitchFamily="34" charset="0"/>
              </a:rPr>
              <a:t>Теорема про суму кутів трикутника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3356992"/>
            <a:ext cx="3259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Наслідки з теореми</a:t>
            </a:r>
            <a:endParaRPr lang="ru-RU" sz="2800" b="1" dirty="0"/>
          </a:p>
        </p:txBody>
      </p:sp>
      <p:pic>
        <p:nvPicPr>
          <p:cNvPr id="8" name="Рисунок 7" descr="0_16ef88_5396f631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77072"/>
            <a:ext cx="6552728" cy="2486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4149080"/>
            <a:ext cx="377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Закріплення матеріалу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5085184"/>
            <a:ext cx="2633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Підсумок уроку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5949280"/>
            <a:ext cx="3224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Домашнє завдання</a:t>
            </a:r>
            <a:endParaRPr lang="ru-RU" sz="2800" b="1" dirty="0"/>
          </a:p>
        </p:txBody>
      </p:sp>
      <p:pic>
        <p:nvPicPr>
          <p:cNvPr id="12" name="Рисунок 11" descr="0_8e648_480e91e7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96144" cy="14841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Дослідницька робота</a:t>
            </a:r>
            <a:endParaRPr lang="ru-RU" b="1" i="1" dirty="0"/>
          </a:p>
        </p:txBody>
      </p:sp>
      <p:pic>
        <p:nvPicPr>
          <p:cNvPr id="4" name="Содержимое 3" descr="0_17a2d2_74744c08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44000" cy="4117628"/>
          </a:xfrm>
        </p:spPr>
      </p:pic>
      <p:sp>
        <p:nvSpPr>
          <p:cNvPr id="5" name="TextBox 4"/>
          <p:cNvSpPr txBox="1"/>
          <p:nvPr/>
        </p:nvSpPr>
        <p:spPr>
          <a:xfrm>
            <a:off x="467544" y="2708920"/>
            <a:ext cx="39562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Виміряти за допомогою</a:t>
            </a:r>
            <a:br>
              <a:rPr lang="uk-UA" sz="2800" b="1" dirty="0"/>
            </a:br>
            <a:r>
              <a:rPr lang="uk-UA" sz="2800" b="1" dirty="0"/>
              <a:t>транспортира кути</a:t>
            </a:r>
            <a:br>
              <a:rPr lang="uk-UA" sz="2800" b="1" dirty="0"/>
            </a:br>
            <a:r>
              <a:rPr lang="uk-UA" sz="2800" b="1" dirty="0"/>
              <a:t>трикутника.</a:t>
            </a:r>
            <a:br>
              <a:rPr lang="uk-UA" sz="2800" b="1" dirty="0"/>
            </a:br>
            <a:r>
              <a:rPr lang="uk-UA" sz="2800" b="1" dirty="0"/>
              <a:t>Знайти суму цих кутів.</a:t>
            </a:r>
            <a:br>
              <a:rPr lang="uk-UA" sz="2800" b="1" dirty="0"/>
            </a:br>
            <a:br>
              <a:rPr lang="uk-UA" sz="2800" b="1" dirty="0"/>
            </a:b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2708920"/>
            <a:ext cx="3539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Зігнути трикутник </a:t>
            </a:r>
          </a:p>
          <a:p>
            <a:r>
              <a:rPr lang="uk-UA" sz="3200" b="1" dirty="0"/>
              <a:t>по схемі.</a:t>
            </a:r>
            <a:br>
              <a:rPr lang="uk-UA" sz="3200" b="1" dirty="0"/>
            </a:br>
            <a:r>
              <a:rPr lang="uk-UA" sz="3200" b="1" dirty="0"/>
              <a:t>Зробити висновок.</a:t>
            </a:r>
            <a:endParaRPr lang="ru-RU" sz="32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47664" y="1484784"/>
            <a:ext cx="6114493" cy="584775"/>
            <a:chOff x="1403648" y="0"/>
            <a:chExt cx="6114493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1403648" y="0"/>
              <a:ext cx="20747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i="1" dirty="0"/>
                <a:t>ГРУПА  “А”</a:t>
              </a:r>
              <a:endParaRPr lang="ru-RU" sz="32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36096" y="0"/>
              <a:ext cx="20820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i="1" dirty="0"/>
                <a:t>ГРУПА  “В”</a:t>
              </a:r>
              <a:endParaRPr lang="ru-RU" sz="3200" b="1" i="1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0"/>
            <a:ext cx="2547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/>
              <a:t>ГРУПА  “А”</a:t>
            </a:r>
            <a:endParaRPr lang="ru-RU" sz="4000" b="1" i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51520" y="1468068"/>
            <a:ext cx="3052873" cy="4985268"/>
            <a:chOff x="251520" y="1468068"/>
            <a:chExt cx="3052873" cy="4985268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251520" y="4149080"/>
              <a:ext cx="1656184" cy="2304256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rot="18189333">
              <a:off x="1339594" y="2591554"/>
              <a:ext cx="1867673" cy="2061924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21446869">
              <a:off x="505403" y="1468068"/>
              <a:ext cx="2522529" cy="1756624"/>
            </a:xfrm>
            <a:prstGeom prst="flowChartExtra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46848" y="2780928"/>
            <a:ext cx="5797152" cy="3456384"/>
            <a:chOff x="1187624" y="1628800"/>
            <a:chExt cx="6552728" cy="3744416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1187624" y="1628800"/>
              <a:ext cx="6552728" cy="3744416"/>
            </a:xfrm>
            <a:prstGeom prst="triangl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b="1" dirty="0"/>
            </a:p>
          </p:txBody>
        </p:sp>
        <p:cxnSp>
          <p:nvCxnSpPr>
            <p:cNvPr id="11" name="Прямая соединительная линия 10"/>
            <p:cNvCxnSpPr>
              <a:stCxn id="10" idx="1"/>
              <a:endCxn id="10" idx="5"/>
            </p:cNvCxnSpPr>
            <p:nvPr/>
          </p:nvCxnSpPr>
          <p:spPr>
            <a:xfrm>
              <a:off x="2825806" y="3501008"/>
              <a:ext cx="3276364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10" idx="1"/>
              <a:endCxn id="10" idx="3"/>
            </p:cNvCxnSpPr>
            <p:nvPr/>
          </p:nvCxnSpPr>
          <p:spPr>
            <a:xfrm>
              <a:off x="2825806" y="3501008"/>
              <a:ext cx="1638182" cy="18722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stCxn id="10" idx="5"/>
              <a:endCxn id="10" idx="3"/>
            </p:cNvCxnSpPr>
            <p:nvPr/>
          </p:nvCxnSpPr>
          <p:spPr>
            <a:xfrm flipH="1">
              <a:off x="4463988" y="3501008"/>
              <a:ext cx="1638182" cy="18722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1619672" y="4941168"/>
              <a:ext cx="360040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07904" y="4941168"/>
              <a:ext cx="30168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uk-UA" b="1" dirty="0"/>
                <a:t>1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355976" y="18448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dirty="0"/>
                <a:t>2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83968" y="458112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dirty="0"/>
                <a:t>2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948264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dirty="0"/>
                <a:t>3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932040" y="494116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dirty="0"/>
                <a:t>3</a:t>
              </a:r>
              <a:endParaRPr lang="ru-RU" dirty="0"/>
            </a:p>
          </p:txBody>
        </p:sp>
        <p:cxnSp>
          <p:nvCxnSpPr>
            <p:cNvPr id="20" name="Прямая соединительная линия 19"/>
            <p:cNvCxnSpPr>
              <a:stCxn id="10" idx="1"/>
            </p:cNvCxnSpPr>
            <p:nvPr/>
          </p:nvCxnSpPr>
          <p:spPr>
            <a:xfrm>
              <a:off x="2825806" y="3501008"/>
              <a:ext cx="90010" cy="1872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10" idx="5"/>
            </p:cNvCxnSpPr>
            <p:nvPr/>
          </p:nvCxnSpPr>
          <p:spPr>
            <a:xfrm>
              <a:off x="6102170" y="3501008"/>
              <a:ext cx="54006" cy="1872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5436096" y="0"/>
            <a:ext cx="2317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/>
              <a:t>ГРУПА  “В”</a:t>
            </a:r>
            <a:endParaRPr lang="ru-RU" sz="36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448</Words>
  <Application>Microsoft Office PowerPoint</Application>
  <PresentationFormat>Экран (4:3)</PresentationFormat>
  <Paragraphs>140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Aharoni</vt:lpstr>
      <vt:lpstr>Arial</vt:lpstr>
      <vt:lpstr>Arial Black</vt:lpstr>
      <vt:lpstr>Calibri</vt:lpstr>
      <vt:lpstr>Тема Office</vt:lpstr>
      <vt:lpstr>Урок  геометрії в 7 класі</vt:lpstr>
      <vt:lpstr>Щоб уникати помилок, необхідно набувати досвіду. Щоб набувати досвіду, треба робити помилки.                                                Л.Д. Пітер</vt:lpstr>
      <vt:lpstr>Презентация PowerPoint</vt:lpstr>
      <vt:lpstr>Брейн-ринг</vt:lpstr>
      <vt:lpstr>Брейн-ринг</vt:lpstr>
      <vt:lpstr>Тема уроку:</vt:lpstr>
      <vt:lpstr>План роботи</vt:lpstr>
      <vt:lpstr>Дослідницька робота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Наслідки</vt:lpstr>
      <vt:lpstr>Закріплення вивченого</vt:lpstr>
      <vt:lpstr>Закріплення вивченого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59</cp:revision>
  <dcterms:created xsi:type="dcterms:W3CDTF">2017-02-06T15:35:18Z</dcterms:created>
  <dcterms:modified xsi:type="dcterms:W3CDTF">2021-01-12T11:51:32Z</dcterms:modified>
</cp:coreProperties>
</file>