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3" r:id="rId5"/>
    <p:sldId id="258" r:id="rId6"/>
    <p:sldId id="259" r:id="rId7"/>
    <p:sldId id="265" r:id="rId8"/>
    <p:sldId id="260" r:id="rId9"/>
    <p:sldId id="261" r:id="rId10"/>
    <p:sldId id="267" r:id="rId11"/>
    <p:sldId id="262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66"/>
    <a:srgbClr val="FF0000"/>
    <a:srgbClr val="0000FF"/>
    <a:srgbClr val="6600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83000">
              <a:srgbClr val="92D050"/>
            </a:gs>
            <a:gs pos="50000">
              <a:srgbClr val="00B050"/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285860"/>
            <a:ext cx="8129590" cy="2000264"/>
          </a:xfrm>
        </p:spPr>
        <p:txBody>
          <a:bodyPr>
            <a:noAutofit/>
          </a:bodyPr>
          <a:lstStyle/>
          <a:p>
            <a:r>
              <a:rPr lang="uk-UA" sz="8000" b="1" dirty="0">
                <a:solidFill>
                  <a:srgbClr val="CCFFCC"/>
                </a:solidFill>
                <a:latin typeface="Monotype Corsiva" pitchFamily="66" charset="0"/>
              </a:rPr>
              <a:t>Формули скороченого множення</a:t>
            </a:r>
          </a:p>
        </p:txBody>
      </p:sp>
      <p:pic>
        <p:nvPicPr>
          <p:cNvPr id="8194" name="Picture 2" descr="Результат пошуку зображень за запитом &quot;школа математика&quot;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612965"/>
            <a:ext cx="3500430" cy="3245035"/>
          </a:xfrm>
          <a:prstGeom prst="rect">
            <a:avLst/>
          </a:prstGeom>
          <a:noFill/>
        </p:spPr>
      </p:pic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9CF88DA7-7873-47DB-B161-86CA5C601C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00042"/>
            <a:ext cx="7429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Робота </a:t>
            </a:r>
            <a:r>
              <a:rPr lang="ru-RU" sz="54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r>
              <a:rPr lang="ru-R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підручником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3554" name="Picture 2" descr="Результат пошуку зображень за запитом &quot;книжка анімація&quot;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71546"/>
            <a:ext cx="1809750" cy="15811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3929066"/>
            <a:ext cx="70136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Отримай</a:t>
            </a:r>
            <a:r>
              <a: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гарну</a:t>
            </a:r>
            <a:r>
              <a: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оцінку</a:t>
            </a:r>
            <a:r>
              <a: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самостійно</a:t>
            </a:r>
            <a:r>
              <a: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!!!</a:t>
            </a:r>
          </a:p>
        </p:txBody>
      </p:sp>
      <p:sp>
        <p:nvSpPr>
          <p:cNvPr id="6" name="Круговая стрелка 5"/>
          <p:cNvSpPr/>
          <p:nvPr/>
        </p:nvSpPr>
        <p:spPr>
          <a:xfrm rot="5400000">
            <a:off x="7036591" y="4107673"/>
            <a:ext cx="1928826" cy="2285992"/>
          </a:xfrm>
          <a:prstGeom prst="circular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2143116"/>
            <a:ext cx="8229600" cy="31432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uk-UA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19</a:t>
            </a:r>
            <a:r>
              <a:rPr kumimoji="0" lang="uk-UA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</a:t>
            </a:r>
            <a:r>
              <a:rPr kumimoji="0" lang="uk-UA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21=(20-1)(20+1) =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uk-UA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102</a:t>
            </a:r>
            <a:r>
              <a:rPr kumimoji="0" lang="uk-UA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</a:t>
            </a:r>
            <a:r>
              <a:rPr kumimoji="0" lang="uk-UA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98=(100+2)(100-2) =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285728"/>
            <a:ext cx="8229600" cy="1399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Обчисли</a:t>
            </a: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lang="uk-UA" sz="4400" b="1" dirty="0">
                <a:ea typeface="+mj-ea"/>
                <a:cs typeface="+mj-cs"/>
              </a:rPr>
              <a:t>усно!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29322" y="1928802"/>
            <a:ext cx="192882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399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643702" y="4143380"/>
            <a:ext cx="221457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9996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0"/>
            <a:ext cx="65722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Підсумок</a:t>
            </a:r>
            <a:r>
              <a:rPr lang="ru-RU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уроку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214422"/>
            <a:ext cx="832349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Асоціативний</a:t>
            </a:r>
            <a:r>
              <a:rPr lang="ru-RU" sz="8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кущ</a:t>
            </a:r>
          </a:p>
        </p:txBody>
      </p:sp>
      <p:pic>
        <p:nvPicPr>
          <p:cNvPr id="26626" name="Picture 2" descr="Результат пошуку зображень за запитом &quot;кущ&quot;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517"/>
          <a:stretch>
            <a:fillRect/>
          </a:stretch>
        </p:blipFill>
        <p:spPr bwMode="auto">
          <a:xfrm>
            <a:off x="2000232" y="2428868"/>
            <a:ext cx="5580910" cy="4714908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1857356" y="3643314"/>
            <a:ext cx="1571636" cy="71438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Овал 5"/>
          <p:cNvSpPr/>
          <p:nvPr/>
        </p:nvSpPr>
        <p:spPr>
          <a:xfrm>
            <a:off x="5786446" y="3714752"/>
            <a:ext cx="1571636" cy="71438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Овал 6"/>
          <p:cNvSpPr/>
          <p:nvPr/>
        </p:nvSpPr>
        <p:spPr>
          <a:xfrm>
            <a:off x="3071802" y="4643446"/>
            <a:ext cx="1571636" cy="71438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5643570" y="4857760"/>
            <a:ext cx="1571636" cy="71438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Овал 8"/>
          <p:cNvSpPr/>
          <p:nvPr/>
        </p:nvSpPr>
        <p:spPr>
          <a:xfrm>
            <a:off x="4143372" y="3071810"/>
            <a:ext cx="1571636" cy="7143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85728"/>
            <a:ext cx="734380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Домашнє</a:t>
            </a:r>
            <a:r>
              <a:rPr lang="ru-RU" sz="6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66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завдання</a:t>
            </a:r>
            <a:endParaRPr lang="ru-RU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285860"/>
            <a:ext cx="8415310" cy="1470025"/>
          </a:xfrm>
        </p:spPr>
        <p:txBody>
          <a:bodyPr>
            <a:noAutofit/>
          </a:bodyPr>
          <a:lstStyle/>
          <a:p>
            <a:r>
              <a:rPr lang="uk-UA" sz="8800" b="1" dirty="0">
                <a:solidFill>
                  <a:srgbClr val="CCFFCC"/>
                </a:solidFill>
                <a:latin typeface="Monotype Corsiva" pitchFamily="66" charset="0"/>
              </a:rPr>
              <a:t>Різниця квадратів</a:t>
            </a:r>
          </a:p>
        </p:txBody>
      </p:sp>
      <p:pic>
        <p:nvPicPr>
          <p:cNvPr id="21506" name="Picture 2" descr="Результат пошуку зображень за запитом &quot;мультяшный алфавіт&quot;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7500" b="84239"/>
          <a:stretch>
            <a:fillRect/>
          </a:stretch>
        </p:blipFill>
        <p:spPr bwMode="auto">
          <a:xfrm rot="20496028">
            <a:off x="538929" y="4284765"/>
            <a:ext cx="1651691" cy="1871916"/>
          </a:xfrm>
          <a:prstGeom prst="rect">
            <a:avLst/>
          </a:prstGeom>
          <a:noFill/>
        </p:spPr>
      </p:pic>
      <p:pic>
        <p:nvPicPr>
          <p:cNvPr id="7" name="Picture 2" descr="Результат пошуку зображень за запитом &quot;мультяшный алфавіт&quot;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500" r="58000" b="84239"/>
          <a:stretch>
            <a:fillRect/>
          </a:stretch>
        </p:blipFill>
        <p:spPr bwMode="auto">
          <a:xfrm rot="20445258">
            <a:off x="3192455" y="3466330"/>
            <a:ext cx="1404907" cy="1837186"/>
          </a:xfrm>
          <a:prstGeom prst="rect">
            <a:avLst/>
          </a:prstGeom>
          <a:noFill/>
        </p:spPr>
      </p:pic>
      <p:pic>
        <p:nvPicPr>
          <p:cNvPr id="21508" name="Picture 4" descr="Результат пошуку зображень за запитом &quot;мультяшний цифри&quot;"/>
          <p:cNvPicPr>
            <a:picLocks noChangeAspect="1" noChangeArrowheads="1"/>
          </p:cNvPicPr>
          <p:nvPr/>
        </p:nvPicPr>
        <p:blipFill>
          <a:blip r:embed="rId3"/>
          <a:srcRect l="17217" r="61262"/>
          <a:stretch>
            <a:fillRect/>
          </a:stretch>
        </p:blipFill>
        <p:spPr bwMode="auto">
          <a:xfrm rot="20239540">
            <a:off x="1133069" y="3745199"/>
            <a:ext cx="694841" cy="829172"/>
          </a:xfrm>
          <a:prstGeom prst="rect">
            <a:avLst/>
          </a:prstGeom>
          <a:noFill/>
        </p:spPr>
      </p:pic>
      <p:pic>
        <p:nvPicPr>
          <p:cNvPr id="9" name="Picture 4" descr="Результат пошуку зображень за запитом &quot;мультяшний цифри&quot;"/>
          <p:cNvPicPr>
            <a:picLocks noChangeAspect="1" noChangeArrowheads="1"/>
          </p:cNvPicPr>
          <p:nvPr/>
        </p:nvPicPr>
        <p:blipFill>
          <a:blip r:embed="rId3"/>
          <a:srcRect l="17217" r="61262"/>
          <a:stretch>
            <a:fillRect/>
          </a:stretch>
        </p:blipFill>
        <p:spPr bwMode="auto">
          <a:xfrm rot="20239540">
            <a:off x="3419083" y="2887944"/>
            <a:ext cx="694841" cy="82917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 rot="20370947">
            <a:off x="2222588" y="3348909"/>
            <a:ext cx="83708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</a:t>
            </a:r>
            <a:endParaRPr lang="ru-RU" sz="16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0370947">
            <a:off x="4567171" y="2491460"/>
            <a:ext cx="124425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6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=</a:t>
            </a:r>
          </a:p>
        </p:txBody>
      </p:sp>
      <p:sp>
        <p:nvSpPr>
          <p:cNvPr id="12" name="Прямоугольник 11"/>
          <p:cNvSpPr/>
          <p:nvPr/>
        </p:nvSpPr>
        <p:spPr>
          <a:xfrm rot="20370947">
            <a:off x="5569634" y="2192805"/>
            <a:ext cx="117051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6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85720" y="214290"/>
            <a:ext cx="8229600" cy="1399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Обчислити</a:t>
            </a:r>
            <a:r>
              <a:rPr kumimoji="0" lang="ru-RU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в </a:t>
            </a:r>
            <a:r>
              <a:rPr kumimoji="0" lang="ru-RU" sz="5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стовпчик</a:t>
            </a:r>
            <a:r>
              <a:rPr kumimoji="0" lang="ru-RU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: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5972188" cy="3757625"/>
          </a:xfrm>
        </p:spPr>
        <p:txBody>
          <a:bodyPr>
            <a:noAutofit/>
          </a:bodyPr>
          <a:lstStyle/>
          <a:p>
            <a:pPr marL="577850" indent="-514350" eaLnBrk="1" hangingPunct="1">
              <a:lnSpc>
                <a:spcPct val="150000"/>
              </a:lnSpc>
              <a:buNone/>
            </a:pPr>
            <a:r>
              <a:rPr lang="ru-RU" sz="6600" b="1" dirty="0"/>
              <a:t>1. 19 </a:t>
            </a:r>
            <a:r>
              <a:rPr lang="ru-RU" sz="6600" b="1" dirty="0" err="1"/>
              <a:t>х</a:t>
            </a:r>
            <a:r>
              <a:rPr lang="ru-RU" sz="6600" b="1" dirty="0"/>
              <a:t> 21 =  </a:t>
            </a:r>
          </a:p>
          <a:p>
            <a:pPr marL="577850" indent="-514350" eaLnBrk="1" hangingPunct="1">
              <a:lnSpc>
                <a:spcPct val="150000"/>
              </a:lnSpc>
              <a:buNone/>
            </a:pPr>
            <a:r>
              <a:rPr lang="ru-RU" sz="6600" b="1" dirty="0"/>
              <a:t>2. 102 </a:t>
            </a:r>
            <a:r>
              <a:rPr lang="ru-RU" sz="6600" b="1" dirty="0" err="1"/>
              <a:t>х</a:t>
            </a:r>
            <a:r>
              <a:rPr lang="ru-RU" sz="6600" b="1" dirty="0"/>
              <a:t> 98 =  </a:t>
            </a:r>
          </a:p>
        </p:txBody>
      </p:sp>
      <p:pic>
        <p:nvPicPr>
          <p:cNvPr id="6" name="Picture 4" descr="Результат пошуку зображень за запитом &quot;мультяшний цифри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5446566"/>
            <a:ext cx="5495917" cy="141143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43438" y="1857364"/>
            <a:ext cx="192882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399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3571876"/>
            <a:ext cx="221457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9996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00034" y="214290"/>
            <a:ext cx="8229600" cy="1399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Обчисли</a:t>
            </a:r>
            <a:r>
              <a:rPr lang="ru-RU" sz="5400" b="1" dirty="0" err="1">
                <a:ea typeface="+mj-ea"/>
                <a:cs typeface="+mj-cs"/>
              </a:rPr>
              <a:t>ти</a:t>
            </a:r>
            <a:r>
              <a:rPr lang="ru-RU" sz="5400" b="1" dirty="0">
                <a:ea typeface="+mj-ea"/>
                <a:cs typeface="+mj-cs"/>
              </a:rPr>
              <a:t>   </a:t>
            </a:r>
            <a:r>
              <a:rPr lang="ru-RU" sz="5400" b="1" dirty="0" err="1">
                <a:ea typeface="+mj-ea"/>
                <a:cs typeface="+mj-cs"/>
              </a:rPr>
              <a:t>усно</a:t>
            </a:r>
            <a:r>
              <a:rPr kumimoji="0" lang="ru-RU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: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257676" cy="4525963"/>
          </a:xfrm>
        </p:spPr>
        <p:txBody>
          <a:bodyPr/>
          <a:lstStyle/>
          <a:p>
            <a:pPr marL="1206500" indent="-1143000" eaLnBrk="1" hangingPunct="1">
              <a:buAutoNum type="arabicPeriod"/>
            </a:pPr>
            <a:r>
              <a:rPr lang="ru-RU" sz="6000" b="1" dirty="0"/>
              <a:t>3</a:t>
            </a:r>
            <a:r>
              <a:rPr lang="ru-RU" sz="6000" b="1" baseline="30000" dirty="0"/>
              <a:t>2</a:t>
            </a:r>
            <a:r>
              <a:rPr lang="ru-RU" sz="6000" b="1" dirty="0"/>
              <a:t> =</a:t>
            </a:r>
            <a:endParaRPr lang="ru-RU" sz="6000" b="1" baseline="30000" dirty="0"/>
          </a:p>
          <a:p>
            <a:pPr marL="1206500" indent="-1143000" eaLnBrk="1" hangingPunct="1">
              <a:buAutoNum type="arabicPeriod"/>
            </a:pPr>
            <a:r>
              <a:rPr lang="ru-RU" sz="6000" b="1" dirty="0"/>
              <a:t>4</a:t>
            </a:r>
            <a:r>
              <a:rPr lang="ru-RU" sz="6000" b="1" baseline="30000" dirty="0"/>
              <a:t>2</a:t>
            </a:r>
            <a:r>
              <a:rPr lang="ru-RU" sz="6000" b="1" dirty="0"/>
              <a:t> =</a:t>
            </a:r>
          </a:p>
          <a:p>
            <a:pPr marL="1206500" indent="-1143000" eaLnBrk="1" hangingPunct="1">
              <a:buAutoNum type="arabicPeriod"/>
            </a:pPr>
            <a:r>
              <a:rPr lang="ru-RU" sz="6000" b="1" dirty="0"/>
              <a:t>(2</a:t>
            </a:r>
            <a:r>
              <a:rPr lang="en-US" sz="6000" b="1" dirty="0" err="1"/>
              <a:t>mn</a:t>
            </a:r>
            <a:r>
              <a:rPr lang="en-US" sz="6000" b="1" dirty="0"/>
              <a:t>)</a:t>
            </a:r>
            <a:r>
              <a:rPr lang="en-US" sz="6000" b="1" baseline="30000" dirty="0"/>
              <a:t>2 </a:t>
            </a:r>
            <a:r>
              <a:rPr lang="en-US" sz="6000" b="1" dirty="0"/>
              <a:t>=</a:t>
            </a:r>
          </a:p>
          <a:p>
            <a:pPr marL="1206500" indent="-1143000" eaLnBrk="1" hangingPunct="1">
              <a:buAutoNum type="arabicPeriod"/>
            </a:pPr>
            <a:r>
              <a:rPr lang="en-US" sz="6000" b="1" dirty="0"/>
              <a:t>(5k</a:t>
            </a:r>
            <a:r>
              <a:rPr lang="en-US" sz="6000" b="1" baseline="30000" dirty="0"/>
              <a:t>3</a:t>
            </a:r>
            <a:r>
              <a:rPr lang="en-US" sz="6000" b="1" dirty="0"/>
              <a:t>p)</a:t>
            </a:r>
            <a:r>
              <a:rPr lang="en-US" sz="6000" b="1" baseline="30000" dirty="0"/>
              <a:t>2 </a:t>
            </a:r>
            <a:r>
              <a:rPr lang="en-US" sz="6000" b="1" dirty="0"/>
              <a:t>=</a:t>
            </a:r>
            <a:endParaRPr lang="ru-RU" sz="6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157161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9</a:t>
            </a:r>
            <a:endParaRPr lang="ru-RU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2571744"/>
            <a:ext cx="128588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16</a:t>
            </a:r>
            <a:endParaRPr lang="ru-RU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3714752"/>
            <a:ext cx="26432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4m</a:t>
            </a:r>
            <a:r>
              <a:rPr lang="en-US" sz="6600" b="1" baseline="300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r>
              <a:rPr 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</a:t>
            </a:r>
            <a:r>
              <a:rPr lang="en-US" sz="6600" b="1" baseline="300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endParaRPr lang="ru-RU" sz="6600" b="1" cap="none" spc="0" baseline="300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4857760"/>
            <a:ext cx="292895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25k</a:t>
            </a:r>
            <a:r>
              <a:rPr lang="en-US" sz="6600" b="1" baseline="300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6</a:t>
            </a:r>
            <a:r>
              <a:rPr 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</a:t>
            </a:r>
            <a:r>
              <a:rPr lang="en-US" sz="6600" b="1" baseline="300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endParaRPr lang="ru-RU" sz="6600" b="1" cap="none" spc="0" baseline="300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0430" y="1428736"/>
            <a:ext cx="442912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atin typeface="Garamond" pitchFamily="18" charset="0"/>
              </a:rPr>
              <a:t>(x+2m)(x-2m)</a:t>
            </a:r>
            <a:endParaRPr lang="ru-RU" sz="5400" b="1" dirty="0"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68" y="3214686"/>
            <a:ext cx="371477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atin typeface="Garamond" pitchFamily="18" charset="0"/>
              </a:rPr>
              <a:t>(5+a)(5-a)</a:t>
            </a:r>
            <a:endParaRPr lang="ru-RU" sz="5400" b="1" dirty="0">
              <a:latin typeface="Garamon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868" y="5143512"/>
            <a:ext cx="4071937" cy="9239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atin typeface="Garamond" pitchFamily="18" charset="0"/>
              </a:rPr>
              <a:t>(3p-q)(3p+q)</a:t>
            </a:r>
            <a:endParaRPr lang="ru-RU" sz="5400" b="1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500042"/>
            <a:ext cx="62151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>
                <a:latin typeface="Arial Black" pitchFamily="34" charset="0"/>
              </a:rPr>
              <a:t>Робота в парах: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428736"/>
            <a:ext cx="2395207" cy="1107996"/>
          </a:xfrm>
          <a:prstGeom prst="rect">
            <a:avLst/>
          </a:prstGeom>
          <a:noFill/>
          <a:scene3d>
            <a:camera prst="orthographicFront"/>
            <a:lightRig rig="glow" dir="tl">
              <a:rot lat="0" lon="0" rev="540000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І ряд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071810"/>
            <a:ext cx="2856872" cy="1107996"/>
          </a:xfrm>
          <a:prstGeom prst="rect">
            <a:avLst/>
          </a:prstGeom>
          <a:noFill/>
          <a:scene3d>
            <a:camera prst="orthographicFront"/>
            <a:lightRig rig="glow" dir="tl">
              <a:rot lat="0" lon="0" rev="540000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ІІ ряд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5072074"/>
            <a:ext cx="3318537" cy="1107996"/>
          </a:xfrm>
          <a:prstGeom prst="rect">
            <a:avLst/>
          </a:prstGeom>
          <a:noFill/>
          <a:scene3d>
            <a:camera prst="orthographicFront"/>
            <a:lightRig rig="glow" dir="tl">
              <a:rot lat="0" lon="0" rev="540000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ІІІ ряд</a:t>
            </a:r>
          </a:p>
        </p:txBody>
      </p:sp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857364"/>
            <a:ext cx="2286000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atin typeface="Garamond" pitchFamily="18" charset="0"/>
              </a:rPr>
              <a:t>x</a:t>
            </a:r>
            <a:r>
              <a:rPr lang="en-US" sz="5400" baseline="30000" dirty="0">
                <a:latin typeface="Garamond" pitchFamily="18" charset="0"/>
              </a:rPr>
              <a:t>2</a:t>
            </a:r>
            <a:r>
              <a:rPr lang="en-US" sz="5400" dirty="0">
                <a:latin typeface="Garamond" pitchFamily="18" charset="0"/>
              </a:rPr>
              <a:t>-4m</a:t>
            </a:r>
            <a:r>
              <a:rPr lang="en-US" sz="5400" baseline="30000" dirty="0">
                <a:latin typeface="Garamond" pitchFamily="18" charset="0"/>
              </a:rPr>
              <a:t>2</a:t>
            </a:r>
            <a:endParaRPr lang="ru-RU" sz="5400" baseline="30000" dirty="0"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3636" y="571480"/>
            <a:ext cx="2286000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atin typeface="Garamond" pitchFamily="18" charset="0"/>
              </a:rPr>
              <a:t>25 - a</a:t>
            </a:r>
            <a:r>
              <a:rPr lang="en-US" sz="5400" baseline="30000" dirty="0">
                <a:latin typeface="Garamond" pitchFamily="18" charset="0"/>
              </a:rPr>
              <a:t>2</a:t>
            </a:r>
            <a:endParaRPr lang="ru-RU" sz="5400" baseline="30000" dirty="0">
              <a:latin typeface="Garamon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4744" y="5214950"/>
            <a:ext cx="314327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dirty="0">
                <a:latin typeface="Garamond" pitchFamily="18" charset="0"/>
              </a:rPr>
              <a:t>9</a:t>
            </a:r>
            <a:r>
              <a:rPr lang="en-US" sz="5400" dirty="0">
                <a:latin typeface="Garamond" pitchFamily="18" charset="0"/>
              </a:rPr>
              <a:t>p</a:t>
            </a:r>
            <a:r>
              <a:rPr lang="en-US" sz="5400" baseline="30000" dirty="0">
                <a:latin typeface="Garamond" pitchFamily="18" charset="0"/>
              </a:rPr>
              <a:t>2</a:t>
            </a:r>
            <a:r>
              <a:rPr lang="en-US" sz="5400" dirty="0">
                <a:latin typeface="Garamond" pitchFamily="18" charset="0"/>
              </a:rPr>
              <a:t>-q</a:t>
            </a:r>
            <a:r>
              <a:rPr lang="en-US" sz="5400" baseline="30000" dirty="0">
                <a:latin typeface="Garamond" pitchFamily="18" charset="0"/>
              </a:rPr>
              <a:t>2</a:t>
            </a:r>
            <a:endParaRPr lang="ru-RU" sz="5400" baseline="30000" dirty="0">
              <a:latin typeface="Garamond" pitchFamily="18" charset="0"/>
            </a:endParaRPr>
          </a:p>
        </p:txBody>
      </p:sp>
      <p:pic>
        <p:nvPicPr>
          <p:cNvPr id="8" name="Picture 2" descr="Результат пошуку зображень за запитом &quot;мультяшний цифри&quot;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928670"/>
            <a:ext cx="4500594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71480"/>
            <a:ext cx="735811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dirty="0">
                <a:ln w="11430"/>
                <a:solidFill>
                  <a:srgbClr val="66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(a-b)(</a:t>
            </a:r>
            <a:r>
              <a:rPr lang="en-US" sz="11500" b="1" dirty="0" err="1">
                <a:ln w="11430"/>
                <a:solidFill>
                  <a:srgbClr val="66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a+b</a:t>
            </a:r>
            <a:r>
              <a:rPr lang="en-US" sz="11500" b="1" dirty="0">
                <a:ln w="11430"/>
                <a:solidFill>
                  <a:srgbClr val="66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)=</a:t>
            </a:r>
            <a:endParaRPr lang="ru-RU" sz="11500" b="1" dirty="0">
              <a:ln w="11430"/>
              <a:solidFill>
                <a:srgbClr val="66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643182"/>
            <a:ext cx="892971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dirty="0">
                <a:ln w="11430"/>
                <a:solidFill>
                  <a:srgbClr val="66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=a</a:t>
            </a:r>
            <a:r>
              <a:rPr lang="en-US" sz="11500" b="1" baseline="30000" dirty="0">
                <a:ln w="11430"/>
                <a:solidFill>
                  <a:srgbClr val="66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11500" b="1" dirty="0">
                <a:ln w="11430"/>
                <a:solidFill>
                  <a:srgbClr val="66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+ab-ba-b</a:t>
            </a:r>
            <a:r>
              <a:rPr lang="en-US" sz="11500" b="1" baseline="30000" dirty="0">
                <a:ln w="11430"/>
                <a:solidFill>
                  <a:srgbClr val="66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11500" b="1" dirty="0">
                <a:ln w="11430"/>
                <a:solidFill>
                  <a:srgbClr val="66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ru-RU" sz="11500" b="1" dirty="0">
              <a:ln w="11430"/>
              <a:solidFill>
                <a:srgbClr val="66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57488" y="2928934"/>
            <a:ext cx="1500198" cy="1357322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857752" y="2857496"/>
            <a:ext cx="1500198" cy="1357322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571604" y="4357694"/>
            <a:ext cx="592935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dirty="0">
                <a:ln w="11430"/>
                <a:solidFill>
                  <a:srgbClr val="66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=a</a:t>
            </a:r>
            <a:r>
              <a:rPr lang="en-US" sz="11500" b="1" baseline="30000" dirty="0">
                <a:ln w="11430"/>
                <a:solidFill>
                  <a:srgbClr val="66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11500" b="1" dirty="0">
                <a:ln w="11430"/>
                <a:solidFill>
                  <a:srgbClr val="66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-b</a:t>
            </a:r>
            <a:r>
              <a:rPr lang="en-US" sz="11500" b="1" baseline="30000" dirty="0">
                <a:ln w="11430"/>
                <a:solidFill>
                  <a:srgbClr val="66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11500" b="1" dirty="0">
              <a:ln w="11430"/>
              <a:solidFill>
                <a:srgbClr val="66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28596" y="357166"/>
            <a:ext cx="8229600" cy="1399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err="1">
                <a:ln w="6350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Різниця</a:t>
            </a:r>
            <a:r>
              <a:rPr kumimoji="0" lang="ru-RU" sz="7200" b="1" i="0" u="none" strike="noStrike" kern="1200" cap="none" spc="0" normalizeH="0" baseline="0" noProof="0" dirty="0">
                <a:ln w="6350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 </a:t>
            </a:r>
            <a:r>
              <a:rPr kumimoji="0" lang="ru-RU" sz="7200" b="1" i="0" u="none" strike="noStrike" kern="1200" cap="none" spc="0" normalizeH="0" baseline="0" noProof="0" dirty="0" err="1">
                <a:ln w="6350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квадратів</a:t>
            </a:r>
            <a:endParaRPr kumimoji="0" lang="ru-RU" sz="72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14313" y="1882775"/>
            <a:ext cx="8786812" cy="1474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</a:rPr>
              <a:t>(</a:t>
            </a:r>
            <a:r>
              <a:rPr kumimoji="0" lang="en-US" sz="75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</a:rPr>
              <a:t>a+b</a:t>
            </a: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</a:rPr>
              <a:t>)(a-b)=a</a:t>
            </a:r>
            <a:r>
              <a:rPr kumimoji="0" lang="en-US" sz="75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</a:rPr>
              <a:t>2</a:t>
            </a: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</a:rPr>
              <a:t>-b</a:t>
            </a:r>
            <a:r>
              <a:rPr kumimoji="0" lang="en-US" sz="75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</a:rPr>
              <a:t>2</a:t>
            </a:r>
            <a:endParaRPr kumimoji="0" lang="ru-RU" sz="75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285750" y="3357563"/>
            <a:ext cx="864393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 dirty="0" err="1">
                <a:latin typeface="Consolas" pitchFamily="49" charset="0"/>
              </a:rPr>
              <a:t>Добуток</a:t>
            </a:r>
            <a:r>
              <a:rPr lang="ru-RU" sz="4400" b="1" i="1" dirty="0">
                <a:latin typeface="Consolas" pitchFamily="49" charset="0"/>
              </a:rPr>
              <a:t> </a:t>
            </a:r>
            <a:r>
              <a:rPr lang="ru-RU" sz="4400" b="1" i="1" dirty="0" err="1">
                <a:latin typeface="Consolas" pitchFamily="49" charset="0"/>
              </a:rPr>
              <a:t>суми</a:t>
            </a:r>
            <a:r>
              <a:rPr lang="ru-RU" sz="4400" b="1" i="1" dirty="0">
                <a:latin typeface="Consolas" pitchFamily="49" charset="0"/>
              </a:rPr>
              <a:t> </a:t>
            </a:r>
            <a:r>
              <a:rPr lang="ru-RU" sz="4400" b="1" i="1" dirty="0" err="1">
                <a:latin typeface="Consolas" pitchFamily="49" charset="0"/>
              </a:rPr>
              <a:t>двох</a:t>
            </a:r>
            <a:r>
              <a:rPr lang="ru-RU" sz="4400" b="1" i="1" dirty="0">
                <a:latin typeface="Consolas" pitchFamily="49" charset="0"/>
              </a:rPr>
              <a:t> </a:t>
            </a:r>
            <a:r>
              <a:rPr lang="ru-RU" sz="4400" b="1" i="1" dirty="0" err="1">
                <a:latin typeface="Consolas" pitchFamily="49" charset="0"/>
              </a:rPr>
              <a:t>виразів</a:t>
            </a:r>
            <a:r>
              <a:rPr lang="ru-RU" sz="4400" b="1" i="1" dirty="0">
                <a:latin typeface="Consolas" pitchFamily="49" charset="0"/>
              </a:rPr>
              <a:t> </a:t>
            </a:r>
            <a:r>
              <a:rPr lang="ru-RU" sz="4400" b="1" i="1" dirty="0" err="1">
                <a:latin typeface="Consolas" pitchFamily="49" charset="0"/>
              </a:rPr>
              <a:t>і</a:t>
            </a:r>
            <a:r>
              <a:rPr lang="ru-RU" sz="4400" b="1" i="1" dirty="0">
                <a:latin typeface="Consolas" pitchFamily="49" charset="0"/>
              </a:rPr>
              <a:t> </a:t>
            </a:r>
            <a:r>
              <a:rPr lang="ru-RU" sz="4400" b="1" i="1" dirty="0" err="1">
                <a:latin typeface="Consolas" pitchFamily="49" charset="0"/>
              </a:rPr>
              <a:t>їх</a:t>
            </a:r>
            <a:r>
              <a:rPr lang="ru-RU" sz="4400" b="1" i="1" dirty="0">
                <a:latin typeface="Consolas" pitchFamily="49" charset="0"/>
              </a:rPr>
              <a:t> </a:t>
            </a:r>
            <a:r>
              <a:rPr lang="ru-RU" sz="4400" b="1" i="1" dirty="0" err="1">
                <a:latin typeface="Consolas" pitchFamily="49" charset="0"/>
              </a:rPr>
              <a:t>різниці</a:t>
            </a:r>
            <a:r>
              <a:rPr lang="ru-RU" sz="4400" b="1" i="1" dirty="0">
                <a:latin typeface="Consolas" pitchFamily="49" charset="0"/>
              </a:rPr>
              <a:t> </a:t>
            </a:r>
            <a:r>
              <a:rPr lang="ru-RU" sz="4400" b="1" i="1" dirty="0" err="1">
                <a:latin typeface="Consolas" pitchFamily="49" charset="0"/>
              </a:rPr>
              <a:t>дорвнює</a:t>
            </a:r>
            <a:r>
              <a:rPr lang="ru-RU" sz="4400" b="1" i="1" dirty="0">
                <a:latin typeface="Consolas" pitchFamily="49" charset="0"/>
              </a:rPr>
              <a:t> </a:t>
            </a:r>
            <a:r>
              <a:rPr lang="ru-RU" sz="4400" b="1" i="1" dirty="0" err="1">
                <a:latin typeface="Consolas" pitchFamily="49" charset="0"/>
              </a:rPr>
              <a:t>різниці</a:t>
            </a:r>
            <a:r>
              <a:rPr lang="ru-RU" sz="4400" b="1" i="1" dirty="0">
                <a:latin typeface="Consolas" pitchFamily="49" charset="0"/>
              </a:rPr>
              <a:t> </a:t>
            </a:r>
            <a:r>
              <a:rPr lang="ru-RU" sz="4400" b="1" i="1" dirty="0" err="1">
                <a:latin typeface="Consolas" pitchFamily="49" charset="0"/>
              </a:rPr>
              <a:t>квадратів</a:t>
            </a:r>
            <a:r>
              <a:rPr lang="ru-RU" sz="4400" b="1" i="1" dirty="0">
                <a:latin typeface="Consolas" pitchFamily="49" charset="0"/>
              </a:rPr>
              <a:t> </a:t>
            </a:r>
            <a:r>
              <a:rPr lang="ru-RU" sz="4400" b="1" i="1" dirty="0" err="1">
                <a:latin typeface="Consolas" pitchFamily="49" charset="0"/>
              </a:rPr>
              <a:t>цих</a:t>
            </a:r>
            <a:r>
              <a:rPr lang="ru-RU" sz="4400" b="1" i="1" dirty="0">
                <a:latin typeface="Consolas" pitchFamily="49" charset="0"/>
              </a:rPr>
              <a:t> </a:t>
            </a:r>
            <a:r>
              <a:rPr lang="ru-RU" sz="4400" b="1" i="1" dirty="0" err="1">
                <a:latin typeface="Consolas" pitchFamily="49" charset="0"/>
              </a:rPr>
              <a:t>виразів</a:t>
            </a:r>
            <a:endParaRPr lang="ru-RU" sz="4400" b="1" i="1" dirty="0">
              <a:latin typeface="Consolas" pitchFamily="49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>
                <a:ln w="6350">
                  <a:noFill/>
                </a:ln>
                <a:solidFill>
                  <a:srgbClr val="CC0000"/>
                </a:solidFill>
                <a:latin typeface="Garamond" pitchFamily="18" charset="0"/>
                <a:ea typeface="+mj-ea"/>
                <a:cs typeface="+mj-cs"/>
              </a:rPr>
              <a:t>Лови</a:t>
            </a:r>
            <a:r>
              <a:rPr kumimoji="0" lang="ru-RU" sz="6600" b="1" i="0" u="none" strike="noStrike" kern="1200" cap="none" spc="0" normalizeH="0" baseline="0" noProof="0" dirty="0">
                <a:ln w="6350"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 </a:t>
            </a:r>
            <a:r>
              <a:rPr kumimoji="0" lang="ru-RU" sz="6600" b="1" i="0" u="none" strike="noStrike" kern="1200" cap="none" spc="0" normalizeH="0" baseline="0" noProof="0" dirty="0" err="1">
                <a:ln w="6350"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помилку</a:t>
            </a:r>
            <a:r>
              <a:rPr lang="ru-RU" sz="6600" b="1" dirty="0">
                <a:ln w="6350">
                  <a:noFill/>
                </a:ln>
                <a:solidFill>
                  <a:srgbClr val="CC0000"/>
                </a:solidFill>
                <a:latin typeface="Garamond" pitchFamily="18" charset="0"/>
                <a:ea typeface="+mj-ea"/>
                <a:cs typeface="+mj-cs"/>
              </a:rPr>
              <a:t>!!!</a:t>
            </a:r>
            <a:endParaRPr kumimoji="0" lang="ru-RU" sz="6600" b="1" i="0" u="none" strike="noStrike" kern="1200" cap="none" spc="0" normalizeH="0" baseline="0" noProof="0" dirty="0">
              <a:ln w="6350">
                <a:noFill/>
              </a:ln>
              <a:solidFill>
                <a:srgbClr val="CC0000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1500174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ru-RU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+8)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(m-8) = m</a:t>
            </a:r>
            <a:r>
              <a:rPr kumimoji="0" lang="en-US" sz="4400" b="1" i="1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-16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(2a - y)(2a + y) = 4a   – y</a:t>
            </a:r>
            <a:r>
              <a:rPr kumimoji="0" lang="en-US" sz="4400" b="1" i="1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 + x)(</a:t>
            </a:r>
            <a:r>
              <a:rPr kumimoji="0" lang="ru-RU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ru-RU" sz="44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 a</a:t>
            </a:r>
            <a:r>
              <a:rPr kumimoji="0" lang="en-US" sz="4400" b="1" i="1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x</a:t>
            </a:r>
            <a:r>
              <a:rPr kumimoji="0" lang="en-US" sz="4400" b="1" i="1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(z – 3x)(z</a:t>
            </a:r>
            <a:r>
              <a:rPr kumimoji="0" lang="ru-RU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+ 3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x) = z</a:t>
            </a:r>
            <a:r>
              <a:rPr kumimoji="0" lang="en-US" sz="4400" b="1" i="1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  3x</a:t>
            </a:r>
            <a:r>
              <a:rPr kumimoji="0" lang="en-US" sz="4400" b="1" i="1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(6x - p)(6x + p) = 36x</a:t>
            </a:r>
            <a:r>
              <a:rPr kumimoji="0" lang="en-US" sz="4400" b="1" i="1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p</a:t>
            </a:r>
            <a:r>
              <a:rPr kumimoji="0" lang="en-US" sz="4400" b="1" i="1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endParaRPr kumimoji="0" lang="ru-RU" sz="4400" b="1" i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Результат пошуку зображень за запитом &quot;мультяшний цифри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1"/>
            <a:ext cx="2214546" cy="2948201"/>
          </a:xfrm>
          <a:prstGeom prst="rect">
            <a:avLst/>
          </a:prstGeom>
          <a:noFill/>
        </p:spPr>
      </p:pic>
      <p:pic>
        <p:nvPicPr>
          <p:cNvPr id="2052" name="Picture 4" descr="Результат пошуку зображень за запитом &quot;мультяшний цифри&quot;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5999" y="4857760"/>
            <a:ext cx="1858001" cy="200024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286512" y="1428736"/>
            <a:ext cx="886781" cy="923330"/>
          </a:xfrm>
          <a:prstGeom prst="rect">
            <a:avLst/>
          </a:prstGeom>
          <a:solidFill>
            <a:srgbClr val="00B05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64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0694" y="2285992"/>
            <a:ext cx="1143008" cy="83099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4a</a:t>
            </a:r>
            <a:r>
              <a:rPr lang="en-US" sz="4800" b="1" cap="none" spc="0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 </a:t>
            </a:r>
            <a:endParaRPr lang="ru-RU" sz="4800" b="1" cap="none" spc="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3857628"/>
            <a:ext cx="535724" cy="923330"/>
          </a:xfrm>
          <a:prstGeom prst="rect">
            <a:avLst/>
          </a:prstGeom>
          <a:solidFill>
            <a:srgbClr val="00B05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72264" y="4572008"/>
            <a:ext cx="396263" cy="923330"/>
          </a:xfrm>
          <a:prstGeom prst="rect">
            <a:avLst/>
          </a:prstGeom>
          <a:solidFill>
            <a:srgbClr val="00B05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228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Arial</vt:lpstr>
      <vt:lpstr>Arial Black</vt:lpstr>
      <vt:lpstr>Arial Narrow</vt:lpstr>
      <vt:lpstr>Calibri</vt:lpstr>
      <vt:lpstr>Comic Sans MS</vt:lpstr>
      <vt:lpstr>Consolas</vt:lpstr>
      <vt:lpstr>Garamond</vt:lpstr>
      <vt:lpstr>Monotype Corsiva</vt:lpstr>
      <vt:lpstr>Times New Roman</vt:lpstr>
      <vt:lpstr>Wingdings 2</vt:lpstr>
      <vt:lpstr>Тема Office</vt:lpstr>
      <vt:lpstr>Формули скороченого множення</vt:lpstr>
      <vt:lpstr>Різниця квадратів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Коля и Юля</dc:creator>
  <cp:lastModifiedBy>Пользователь</cp:lastModifiedBy>
  <cp:revision>44</cp:revision>
  <dcterms:created xsi:type="dcterms:W3CDTF">2019-11-25T18:37:44Z</dcterms:created>
  <dcterms:modified xsi:type="dcterms:W3CDTF">2021-01-13T11:15:35Z</dcterms:modified>
</cp:coreProperties>
</file>