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CC00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7097" y="908720"/>
            <a:ext cx="8218788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6600" b="1" i="1" dirty="0">
                <a:solidFill>
                  <a:srgbClr val="CC0099"/>
                </a:solidFill>
              </a:rPr>
              <a:t>Мистецтво дизайну.</a:t>
            </a:r>
          </a:p>
          <a:p>
            <a:pPr algn="ctr"/>
            <a:r>
              <a:rPr lang="uk-UA" sz="6600" b="1" i="1" dirty="0">
                <a:solidFill>
                  <a:srgbClr val="CC0099"/>
                </a:solidFill>
              </a:rPr>
              <a:t> Види дизайну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96048"/>
            <a:ext cx="4108461" cy="291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286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759" y="260648"/>
            <a:ext cx="8640960" cy="3231654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txBody>
          <a:bodyPr wrap="square">
            <a:spAutoFit/>
          </a:bodyPr>
          <a:lstStyle/>
          <a:p>
            <a:r>
              <a:rPr lang="uk-UA" sz="3600" b="1" dirty="0"/>
              <a:t>Дизайн, як творчий процес, поділяють на</a:t>
            </a:r>
            <a:r>
              <a:rPr lang="uk-UA" sz="3600" dirty="0"/>
              <a:t>:</a:t>
            </a:r>
          </a:p>
          <a:p>
            <a:r>
              <a:rPr lang="uk-UA" sz="2800" b="1" i="1" dirty="0"/>
              <a:t>— художній дизайн </a:t>
            </a:r>
            <a:r>
              <a:rPr lang="uk-UA" sz="2800" dirty="0"/>
              <a:t>— створення речового світу суто з погляду естетики сприйняття (зовнішні прояви форми);</a:t>
            </a:r>
          </a:p>
          <a:p>
            <a:r>
              <a:rPr lang="uk-UA" sz="2800" b="1" i="1" dirty="0"/>
              <a:t>— технічну естетику </a:t>
            </a:r>
            <a:r>
              <a:rPr lang="uk-UA" sz="2800" dirty="0"/>
              <a:t>— науку про дизайн, яка враховує всі аспекти, перш за все, конструктивність, функціональність, комфортність експлуатації виробу тощо.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1" y="3492301"/>
            <a:ext cx="8607068" cy="241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7651" y="5986154"/>
            <a:ext cx="8368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/>
              <a:t>Як із часом змінилася форма телефону?</a:t>
            </a:r>
          </a:p>
        </p:txBody>
      </p:sp>
    </p:spTree>
    <p:extLst>
      <p:ext uri="{BB962C8B-B14F-4D97-AF65-F5344CB8AC3E}">
        <p14:creationId xmlns:p14="http://schemas.microsoft.com/office/powerpoint/2010/main" val="1602410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0780" cy="245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00506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/>
              <a:t>Порівняйте форму зображених і сучасних автомобілів.</a:t>
            </a:r>
          </a:p>
        </p:txBody>
      </p:sp>
    </p:spTree>
    <p:extLst>
      <p:ext uri="{BB962C8B-B14F-4D97-AF65-F5344CB8AC3E}">
        <p14:creationId xmlns:p14="http://schemas.microsoft.com/office/powerpoint/2010/main" val="1735704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/>
              <a:t>Вимоги, яких потрібно дотримуватись під час розробки виробів: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uk-UA" sz="3600" dirty="0"/>
              <a:t>гарний зовнішній вигляд;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uk-UA" sz="3600" dirty="0"/>
              <a:t>простота та зручність у користуванні;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uk-UA" sz="3600" dirty="0"/>
              <a:t>взаємозв’язок форми, кольору;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uk-UA" sz="3600" dirty="0"/>
              <a:t>чіткість подання;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uk-UA" sz="3600" dirty="0"/>
              <a:t>новизна (не повинна надто ускладнювати процес виготовлення та собівартість виробу).</a:t>
            </a:r>
          </a:p>
        </p:txBody>
      </p:sp>
    </p:spTree>
    <p:extLst>
      <p:ext uri="{BB962C8B-B14F-4D97-AF65-F5344CB8AC3E}">
        <p14:creationId xmlns:p14="http://schemas.microsoft.com/office/powerpoint/2010/main" val="2518294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9" y="476672"/>
            <a:ext cx="8262309" cy="489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2779" y="5805264"/>
            <a:ext cx="82623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/>
              <a:t>Яке із зображень не належить до промислового дизайну?</a:t>
            </a:r>
          </a:p>
        </p:txBody>
      </p:sp>
    </p:spTree>
    <p:extLst>
      <p:ext uri="{BB962C8B-B14F-4D97-AF65-F5344CB8AC3E}">
        <p14:creationId xmlns:p14="http://schemas.microsoft.com/office/powerpoint/2010/main" val="2068662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877272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/>
              <a:t>Яке із зображень не належить до графічного дизайну?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17521"/>
          <a:stretch/>
        </p:blipFill>
        <p:spPr bwMode="auto">
          <a:xfrm>
            <a:off x="3563888" y="316621"/>
            <a:ext cx="2448271" cy="39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6621"/>
            <a:ext cx="2818860" cy="469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65" y="331912"/>
            <a:ext cx="314849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120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8680"/>
            <a:ext cx="3161393" cy="316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0" r="16545" b="10316"/>
          <a:stretch/>
        </p:blipFill>
        <p:spPr bwMode="auto">
          <a:xfrm>
            <a:off x="251520" y="332656"/>
            <a:ext cx="3796145" cy="383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71" y="4581128"/>
            <a:ext cx="4176464" cy="139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1329" y="4411721"/>
            <a:ext cx="40058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/>
              <a:t>Яке із зображень не належить до дизайн середовища?</a:t>
            </a:r>
          </a:p>
        </p:txBody>
      </p:sp>
    </p:spTree>
    <p:extLst>
      <p:ext uri="{BB962C8B-B14F-4D97-AF65-F5344CB8AC3E}">
        <p14:creationId xmlns:p14="http://schemas.microsoft.com/office/powerpoint/2010/main" val="3942907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49C749-0749-49FC-91DC-8E36797CA6D6}"/>
              </a:ext>
            </a:extLst>
          </p:cNvPr>
          <p:cNvSpPr txBox="1"/>
          <p:nvPr/>
        </p:nvSpPr>
        <p:spPr>
          <a:xfrm>
            <a:off x="2195736" y="417239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Постановка творчого завдання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A3B5A4-DBA3-422B-9F71-DA9EC8F2C8B8}"/>
              </a:ext>
            </a:extLst>
          </p:cNvPr>
          <p:cNvSpPr txBox="1"/>
          <p:nvPr/>
        </p:nvSpPr>
        <p:spPr>
          <a:xfrm>
            <a:off x="467544" y="98072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Виготовити за малюнками подарункові коробочки: для парфумів, цукерок або канцелярського приладдя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Картинки по запросу подарункові коробочки">
            <a:extLst>
              <a:ext uri="{FF2B5EF4-FFF2-40B4-BE49-F238E27FC236}">
                <a16:creationId xmlns:a16="http://schemas.microsoft.com/office/drawing/2014/main" id="{4130BC70-FFC0-41A1-8BAF-AEDD09D03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3458545" cy="2304256"/>
          </a:xfrm>
          <a:prstGeom prst="rect">
            <a:avLst/>
          </a:prstGeom>
          <a:noFill/>
        </p:spPr>
      </p:pic>
      <p:pic>
        <p:nvPicPr>
          <p:cNvPr id="5" name="Picture 2" descr="Похожее изображение">
            <a:extLst>
              <a:ext uri="{FF2B5EF4-FFF2-40B4-BE49-F238E27FC236}">
                <a16:creationId xmlns:a16="http://schemas.microsoft.com/office/drawing/2014/main" id="{CE91B1D6-5126-49F0-8F73-CB4A06915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0870" y="1916832"/>
            <a:ext cx="3309561" cy="2376264"/>
          </a:xfrm>
          <a:prstGeom prst="rect">
            <a:avLst/>
          </a:prstGeom>
          <a:noFill/>
        </p:spPr>
      </p:pic>
      <p:pic>
        <p:nvPicPr>
          <p:cNvPr id="6" name="Picture 4" descr="http://paper-life.ru/images/stories/origami/raznue/dzunako/dzukako-ava.jpg">
            <a:extLst>
              <a:ext uri="{FF2B5EF4-FFF2-40B4-BE49-F238E27FC236}">
                <a16:creationId xmlns:a16="http://schemas.microsoft.com/office/drawing/2014/main" id="{288F802F-9A10-4E29-8113-CAA844745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7257" y="4437112"/>
            <a:ext cx="3069405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2441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0FCFDA6-1545-4090-856A-280343FF74C4}"/>
              </a:ext>
            </a:extLst>
          </p:cNvPr>
          <p:cNvSpPr/>
          <p:nvPr/>
        </p:nvSpPr>
        <p:spPr>
          <a:xfrm>
            <a:off x="2347384" y="476672"/>
            <a:ext cx="4449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Виготовлення подарункової коробочки № 1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Як зробити коробку своїми руками">
            <a:extLst>
              <a:ext uri="{FF2B5EF4-FFF2-40B4-BE49-F238E27FC236}">
                <a16:creationId xmlns:a16="http://schemas.microsoft.com/office/drawing/2014/main" id="{B578CC72-9EEF-4972-BE7D-F90C83909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3168352" cy="3168352"/>
          </a:xfrm>
          <a:prstGeom prst="rect">
            <a:avLst/>
          </a:prstGeom>
          <a:noFill/>
        </p:spPr>
      </p:pic>
      <p:pic>
        <p:nvPicPr>
          <p:cNvPr id="4" name="Picture 2" descr="Як зробити коробку своїми руками">
            <a:extLst>
              <a:ext uri="{FF2B5EF4-FFF2-40B4-BE49-F238E27FC236}">
                <a16:creationId xmlns:a16="http://schemas.microsoft.com/office/drawing/2014/main" id="{20DE4D29-1DE1-48E3-884A-B43F72CEF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9541" y="1196752"/>
            <a:ext cx="4689801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2908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504C4D-546E-4CD1-AD72-E72DC1ED6F99}"/>
              </a:ext>
            </a:extLst>
          </p:cNvPr>
          <p:cNvSpPr/>
          <p:nvPr/>
        </p:nvSpPr>
        <p:spPr>
          <a:xfrm>
            <a:off x="2644645" y="476672"/>
            <a:ext cx="3854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Виготовлення коробочки №2 “</a:t>
            </a:r>
            <a:r>
              <a:rPr lang="uk-UA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санбо</a:t>
            </a:r>
            <a:r>
              <a:rPr lang="uk-UA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Картинки по запросу как сделать коробочку оригами">
            <a:extLst>
              <a:ext uri="{FF2B5EF4-FFF2-40B4-BE49-F238E27FC236}">
                <a16:creationId xmlns:a16="http://schemas.microsoft.com/office/drawing/2014/main" id="{B895E426-D0A1-49BB-88DF-7AA0CBF78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1268760"/>
            <a:ext cx="7984363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7555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B6A0ED2-88D6-449E-B77A-1B0593C3D12C}"/>
              </a:ext>
            </a:extLst>
          </p:cNvPr>
          <p:cNvSpPr/>
          <p:nvPr/>
        </p:nvSpPr>
        <p:spPr>
          <a:xfrm>
            <a:off x="2339752" y="548680"/>
            <a:ext cx="4227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Виготовлення  коробочки  № 3 “</a:t>
            </a:r>
            <a:r>
              <a:rPr lang="uk-UA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дзунако</a:t>
            </a:r>
            <a:r>
              <a:rPr lang="uk-UA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Картинки по запросу как сделать коробочку оригами дзунако">
            <a:extLst>
              <a:ext uri="{FF2B5EF4-FFF2-40B4-BE49-F238E27FC236}">
                <a16:creationId xmlns:a16="http://schemas.microsoft.com/office/drawing/2014/main" id="{C13130A8-044A-439E-ADD0-992553D46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5"/>
            <a:ext cx="7848872" cy="4832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694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46657"/>
            <a:ext cx="720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/>
              <a:t>Слово «дизайн» буквально перекладається як «творчий задум», «намір», «план», «проект», «креслення», «конструкція». </a:t>
            </a:r>
          </a:p>
          <a:p>
            <a:endParaRPr lang="uk-UA" sz="4000" b="1" dirty="0"/>
          </a:p>
          <a:p>
            <a:r>
              <a:rPr lang="uk-UA" sz="4000" b="1" dirty="0"/>
              <a:t>Дизайнер – людина, яка вміє планувати, конструювати, креслити.</a:t>
            </a:r>
          </a:p>
        </p:txBody>
      </p:sp>
    </p:spTree>
    <p:extLst>
      <p:ext uri="{BB962C8B-B14F-4D97-AF65-F5344CB8AC3E}">
        <p14:creationId xmlns:p14="http://schemas.microsoft.com/office/powerpoint/2010/main" val="1150667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0254" y="1028632"/>
            <a:ext cx="4572000" cy="5016758"/>
          </a:xfrm>
          <a:prstGeom prst="rect">
            <a:avLst/>
          </a:prstGeom>
          <a:solidFill>
            <a:srgbClr val="FFCCFF"/>
          </a:solidFill>
        </p:spPr>
        <p:txBody>
          <a:bodyPr>
            <a:spAutoFit/>
          </a:bodyPr>
          <a:lstStyle/>
          <a:p>
            <a:r>
              <a:rPr lang="uk-UA" sz="4000" b="1" dirty="0"/>
              <a:t>Дизайн</a:t>
            </a:r>
            <a:r>
              <a:rPr lang="uk-UA" sz="4000" dirty="0"/>
              <a:t> як окремий вид мистецтва сформувався в епоху розквіту «машинного» виробництва речей (кінець XIX — початок XX ст.).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381532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355" y="2420888"/>
            <a:ext cx="2187503" cy="223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96973"/>
            <a:ext cx="2016224" cy="218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061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221088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Дизайн </a:t>
            </a:r>
            <a:r>
              <a:rPr lang="ru-RU" sz="2800" dirty="0"/>
              <a:t>— </a:t>
            </a:r>
            <a:r>
              <a:rPr lang="uk-UA" sz="2800" dirty="0"/>
              <a:t>художнє</a:t>
            </a:r>
            <a:r>
              <a:rPr lang="ru-RU" sz="2800" dirty="0"/>
              <a:t> </a:t>
            </a:r>
            <a:r>
              <a:rPr lang="uk-UA" sz="2800" dirty="0"/>
              <a:t>конструювання предметів побуту, формування гармонійного предметного середовища, створеного засобами промислового виробництва, для забезпечення найкращих умов праці побуту та відпочинку людей.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3657"/>
            <a:ext cx="6299800" cy="409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52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5711" y="454025"/>
            <a:ext cx="8424936" cy="115212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683568" y="514882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/>
              <a:t>Основні види дизайну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6715" y="2272145"/>
            <a:ext cx="1512168" cy="432048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452320" y="2276872"/>
            <a:ext cx="1512168" cy="432048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4800" b="1" dirty="0">
                <a:solidFill>
                  <a:schemeClr val="tx1"/>
                </a:solidFill>
              </a:rPr>
              <a:t>Арт-дизайн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2276872"/>
            <a:ext cx="1584176" cy="432048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3200" b="1" dirty="0">
                <a:solidFill>
                  <a:schemeClr val="tx1"/>
                </a:solidFill>
              </a:rPr>
              <a:t>Дизайн середовища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2276872"/>
            <a:ext cx="1584176" cy="432048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3600" b="1" dirty="0">
                <a:solidFill>
                  <a:schemeClr val="tx1"/>
                </a:solidFill>
              </a:rPr>
              <a:t>Графічний дизайн</a:t>
            </a:r>
          </a:p>
        </p:txBody>
      </p:sp>
      <p:cxnSp>
        <p:nvCxnSpPr>
          <p:cNvPr id="10" name="Прямая со стрелкой 9"/>
          <p:cNvCxnSpPr>
            <a:endCxn id="8" idx="0"/>
          </p:cNvCxnSpPr>
          <p:nvPr/>
        </p:nvCxnSpPr>
        <p:spPr>
          <a:xfrm flipH="1">
            <a:off x="3491880" y="1628800"/>
            <a:ext cx="792088" cy="64807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7" idx="0"/>
          </p:cNvCxnSpPr>
          <p:nvPr/>
        </p:nvCxnSpPr>
        <p:spPr>
          <a:xfrm>
            <a:off x="5796136" y="1628800"/>
            <a:ext cx="432048" cy="64807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6" idx="0"/>
          </p:cNvCxnSpPr>
          <p:nvPr/>
        </p:nvCxnSpPr>
        <p:spPr>
          <a:xfrm>
            <a:off x="7452320" y="1628800"/>
            <a:ext cx="756084" cy="64807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5" idx="0"/>
          </p:cNvCxnSpPr>
          <p:nvPr/>
        </p:nvCxnSpPr>
        <p:spPr>
          <a:xfrm flipH="1">
            <a:off x="1302799" y="1628800"/>
            <a:ext cx="1108961" cy="64334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71600" y="2276873"/>
            <a:ext cx="954107" cy="41764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/>
            <a:r>
              <a:rPr lang="uk-UA" sz="3200" b="1" dirty="0"/>
              <a:t>Промисловий дизайн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4336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" t="9445" r="4679" b="4306"/>
          <a:stretch/>
        </p:blipFill>
        <p:spPr bwMode="auto">
          <a:xfrm>
            <a:off x="3275856" y="404664"/>
            <a:ext cx="5758095" cy="392083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9" y="371096"/>
            <a:ext cx="2566700" cy="176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9" y="2379627"/>
            <a:ext cx="1680200" cy="173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62" y="4325501"/>
            <a:ext cx="2319282" cy="214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77579"/>
            <a:ext cx="3033775" cy="220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722637" y="4773180"/>
            <a:ext cx="3343615" cy="34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6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" t="4305" r="1592" b="10572"/>
          <a:stretch/>
        </p:blipFill>
        <p:spPr bwMode="auto">
          <a:xfrm>
            <a:off x="332508" y="290944"/>
            <a:ext cx="8672947" cy="2022765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72" y="2708920"/>
            <a:ext cx="324036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4" b="26292"/>
          <a:stretch/>
        </p:blipFill>
        <p:spPr bwMode="auto">
          <a:xfrm>
            <a:off x="2904406" y="4005064"/>
            <a:ext cx="2571750" cy="114992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4" y="2852936"/>
            <a:ext cx="257175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9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41041"/>
            <a:ext cx="3817607" cy="286320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358" y="188639"/>
            <a:ext cx="4883377" cy="297653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41041"/>
            <a:ext cx="4762500" cy="287655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933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847" y="332656"/>
            <a:ext cx="8496944" cy="2431435"/>
          </a:xfrm>
          <a:prstGeom prst="rect">
            <a:avLst/>
          </a:prstGeom>
          <a:solidFill>
            <a:srgbClr val="FFCCFF"/>
          </a:solidFill>
          <a:ln w="57150">
            <a:solidFill>
              <a:srgbClr val="FF66FF"/>
            </a:solidFill>
          </a:ln>
        </p:spPr>
        <p:txBody>
          <a:bodyPr wrap="square">
            <a:spAutoFit/>
          </a:bodyPr>
          <a:lstStyle/>
          <a:p>
            <a:r>
              <a:rPr lang="uk-UA" sz="4000" b="1" dirty="0"/>
              <a:t>Арт-дизайн </a:t>
            </a:r>
            <a:r>
              <a:rPr lang="uk-UA" sz="2800" dirty="0"/>
              <a:t>— найбільш витончений вияв розвитку сучасного дизайну. Для нього притаманні дизайнерські рішення, в яких головне — художня складова, заснована на принципах високого мистецтва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" r="7875"/>
          <a:stretch/>
        </p:blipFill>
        <p:spPr bwMode="auto">
          <a:xfrm>
            <a:off x="179512" y="2892687"/>
            <a:ext cx="496088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r="5846" b="4441"/>
          <a:stretch/>
        </p:blipFill>
        <p:spPr bwMode="auto">
          <a:xfrm>
            <a:off x="4658266" y="4365104"/>
            <a:ext cx="4284162" cy="2354351"/>
          </a:xfrm>
          <a:prstGeom prst="rect">
            <a:avLst/>
          </a:prstGeom>
          <a:noFill/>
          <a:ln w="57150">
            <a:solidFill>
              <a:srgbClr val="FF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3579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298</Words>
  <Application>Microsoft Office PowerPoint</Application>
  <PresentationFormat>Экран (4:3)</PresentationFormat>
  <Paragraphs>32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14</cp:revision>
  <dcterms:created xsi:type="dcterms:W3CDTF">2018-01-29T12:49:11Z</dcterms:created>
  <dcterms:modified xsi:type="dcterms:W3CDTF">2021-01-14T15:20:20Z</dcterms:modified>
</cp:coreProperties>
</file>