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95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3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6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00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1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43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80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6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69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C003-837F-40C8-B64E-270E3B9B47FB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77DA3-3F91-4A27-8ABC-99E48B287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81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audio" Target="../media/audio2.wav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.wav"/><Relationship Id="rId7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4450"/>
            <a:ext cx="6553200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114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22114"/>
          </a:xfr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fontAlgn="auto">
              <a:spcAft>
                <a:spcPts val="0"/>
              </a:spcAft>
            </a:pPr>
            <a:r>
              <a:rPr lang="uk-UA">
                <a:solidFill>
                  <a:schemeClr val="bg1"/>
                </a:solidFill>
              </a:rPr>
              <a:t>Прямокутний паралелепіпед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4339" name="Rectangle 1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0" name="Object 9"/>
          <p:cNvGraphicFramePr>
            <a:graphicFrameLocks noChangeAspect="1"/>
          </p:cNvGraphicFramePr>
          <p:nvPr/>
        </p:nvGraphicFramePr>
        <p:xfrm>
          <a:off x="1116013" y="1412875"/>
          <a:ext cx="71786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1104900" imgH="203200" progId="Equation.3">
                  <p:embed/>
                </p:oleObj>
              </mc:Choice>
              <mc:Fallback>
                <p:oleObj name="Формула" r:id="rId3" imgW="1104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412875"/>
                        <a:ext cx="717867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2" descr="Результат пошуку зображень за запитом &quot;паралелепіпед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2781300"/>
            <a:ext cx="54356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58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28875"/>
            <a:ext cx="9144000" cy="777875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uk-UA" dirty="0"/>
              <a:t> </a:t>
            </a:r>
            <a:r>
              <a:rPr lang="uk-UA" b="1" dirty="0"/>
              <a:t>ГОТУЄМОСЬ ДО ЗНО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45435"/>
            <a:ext cx="2622452" cy="661315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611560" y="2348880"/>
            <a:ext cx="33123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9 см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11560" y="3655268"/>
                <a:ext cx="3312368" cy="792088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dirty="0"/>
                  <a:t> см</a:t>
                </a:r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655268"/>
                <a:ext cx="3312368" cy="792088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5076056" y="2348880"/>
                <a:ext cx="3312368" cy="792088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dirty="0" smtClean="0">
                            <a:latin typeface="Cambria Math"/>
                          </a:rPr>
                          <m:t>29</m:t>
                        </m:r>
                      </m:e>
                    </m:rad>
                  </m:oMath>
                </a14:m>
                <a:r>
                  <a:rPr lang="ru-RU" dirty="0"/>
                  <a:t> см</a:t>
                </a:r>
              </a:p>
            </p:txBody>
          </p:sp>
        </mc:Choice>
        <mc:Fallback xmlns="">
          <p:sp>
            <p:nvSpPr>
              <p:cNvPr id="11" name="Скругленный 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348880"/>
                <a:ext cx="3312368" cy="792088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5076056" y="3620871"/>
                <a:ext cx="3312368" cy="792088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dirty="0" smtClean="0">
                            <a:latin typeface="Cambria Math"/>
                          </a:rPr>
                          <m:t>36</m:t>
                        </m:r>
                      </m:e>
                    </m:rad>
                    <m:r>
                      <a:rPr lang="ru-RU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см</a:t>
                </a:r>
              </a:p>
            </p:txBody>
          </p:sp>
        </mc:Choice>
        <mc:Fallback xmlns="">
          <p:sp>
            <p:nvSpPr>
              <p:cNvPr id="12" name="Скругленный 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620871"/>
                <a:ext cx="3312368" cy="792088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2771800" y="5157192"/>
                <a:ext cx="3312368" cy="792088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Скругленный 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157192"/>
                <a:ext cx="3312368" cy="792088"/>
              </a:xfrm>
              <a:prstGeom prst="round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632217"/>
            <a:ext cx="813720" cy="81372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418" y="1982120"/>
            <a:ext cx="1021213" cy="117643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128" y="5142342"/>
            <a:ext cx="813720" cy="81372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655268"/>
            <a:ext cx="813720" cy="8137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327248"/>
            <a:ext cx="813720" cy="81372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196752"/>
            <a:ext cx="9144000" cy="7853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Знайдіть</a:t>
            </a:r>
            <a:r>
              <a:rPr lang="ru-RU" sz="2400" dirty="0"/>
              <a:t> </a:t>
            </a:r>
            <a:r>
              <a:rPr lang="ru-RU" sz="2400" dirty="0" err="1"/>
              <a:t>довжину</a:t>
            </a:r>
            <a:r>
              <a:rPr lang="ru-RU" sz="2400" dirty="0"/>
              <a:t> </a:t>
            </a:r>
            <a:r>
              <a:rPr lang="ru-RU" sz="2400" dirty="0" err="1"/>
              <a:t>діагоналі</a:t>
            </a:r>
            <a:r>
              <a:rPr lang="ru-RU" sz="2400" dirty="0"/>
              <a:t> </a:t>
            </a:r>
            <a:r>
              <a:rPr lang="ru-RU" sz="2400" dirty="0" err="1"/>
              <a:t>прямокутного</a:t>
            </a:r>
            <a:r>
              <a:rPr lang="ru-RU" sz="2400" dirty="0"/>
              <a:t> </a:t>
            </a:r>
            <a:r>
              <a:rPr lang="ru-RU" sz="2400" dirty="0" err="1"/>
              <a:t>паралелепіпеда</a:t>
            </a:r>
            <a:r>
              <a:rPr lang="ru-RU" sz="2400" dirty="0"/>
              <a:t>, </a:t>
            </a:r>
            <a:r>
              <a:rPr lang="ru-RU" sz="2400" dirty="0" err="1"/>
              <a:t>виміри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дорівнюють</a:t>
            </a:r>
            <a:r>
              <a:rPr lang="ru-RU" sz="2400" dirty="0"/>
              <a:t> 2 см, 3 см, 4 см.</a:t>
            </a:r>
          </a:p>
        </p:txBody>
      </p:sp>
    </p:spTree>
    <p:extLst>
      <p:ext uri="{BB962C8B-B14F-4D97-AF65-F5344CB8AC3E}">
        <p14:creationId xmlns:p14="http://schemas.microsoft.com/office/powerpoint/2010/main" val="288518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fontAlgn="auto">
              <a:spcAft>
                <a:spcPts val="0"/>
              </a:spcAft>
            </a:pPr>
            <a:r>
              <a:rPr lang="uk-UA">
                <a:solidFill>
                  <a:schemeClr val="bg1"/>
                </a:solidFill>
              </a:rPr>
              <a:t>Куб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2700338" y="1350963"/>
          <a:ext cx="345598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3" imgW="558558" imgH="203112" progId="Equation.3">
                  <p:embed/>
                </p:oleObj>
              </mc:Choice>
              <mc:Fallback>
                <p:oleObj name="Формула" r:id="rId3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350963"/>
                        <a:ext cx="3455987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AutoShape 8"/>
          <p:cNvSpPr>
            <a:spLocks noChangeArrowheads="1"/>
          </p:cNvSpPr>
          <p:nvPr/>
        </p:nvSpPr>
        <p:spPr bwMode="auto">
          <a:xfrm>
            <a:off x="4356100" y="2708275"/>
            <a:ext cx="3168650" cy="29527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9"/>
          <p:cNvSpPr>
            <a:spLocks noChangeArrowheads="1"/>
          </p:cNvSpPr>
          <p:nvPr/>
        </p:nvSpPr>
        <p:spPr bwMode="auto">
          <a:xfrm>
            <a:off x="1908175" y="4030663"/>
            <a:ext cx="2016125" cy="1846262"/>
          </a:xfrm>
          <a:prstGeom prst="cube">
            <a:avLst>
              <a:gd name="adj" fmla="val 25000"/>
            </a:avLst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84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50" y="1196752"/>
            <a:ext cx="7612274" cy="80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28875"/>
            <a:ext cx="9144000" cy="777875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uk-UA" dirty="0"/>
              <a:t> </a:t>
            </a:r>
            <a:r>
              <a:rPr lang="uk-UA" b="1" dirty="0"/>
              <a:t>ГОТУЄМОСЬ ДО ЗНО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45435"/>
            <a:ext cx="2622452" cy="661315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611560" y="2348880"/>
            <a:ext cx="33123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 см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3655268"/>
            <a:ext cx="33123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 см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2348880"/>
            <a:ext cx="33123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 см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5076056" y="3620871"/>
                <a:ext cx="3312368" cy="792088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dirty="0" smtClean="0">
                            <a:latin typeface="Cambria Math"/>
                          </a:rPr>
                          <m:t>6</m:t>
                        </m:r>
                      </m:e>
                    </m:rad>
                    <m:r>
                      <a:rPr lang="ru-RU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см</a:t>
                </a:r>
              </a:p>
            </p:txBody>
          </p:sp>
        </mc:Choice>
        <mc:Fallback xmlns="">
          <p:sp>
            <p:nvSpPr>
              <p:cNvPr id="12" name="Скругленный 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620871"/>
                <a:ext cx="3312368" cy="792088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2771800" y="5157192"/>
                <a:ext cx="3312368" cy="792088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b="0" i="1" dirty="0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dirty="0" smtClean="0">
                            <a:latin typeface="Cambria Math"/>
                          </a:rPr>
                          <m:t>6</m:t>
                        </m:r>
                      </m:e>
                    </m:rad>
                    <m:r>
                      <a:rPr lang="ru-RU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см</a:t>
                </a:r>
              </a:p>
            </p:txBody>
          </p:sp>
        </mc:Choice>
        <mc:Fallback xmlns="">
          <p:sp>
            <p:nvSpPr>
              <p:cNvPr id="13" name="Скругленный 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157192"/>
                <a:ext cx="3312368" cy="792088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632217"/>
            <a:ext cx="813720" cy="81372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418" y="1982120"/>
            <a:ext cx="1021213" cy="117643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128" y="5142342"/>
            <a:ext cx="813720" cy="81372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655268"/>
            <a:ext cx="813720" cy="8137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327248"/>
            <a:ext cx="813720" cy="81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fontAlgn="auto">
              <a:spcAft>
                <a:spcPts val="0"/>
              </a:spcAft>
            </a:pPr>
            <a:r>
              <a:rPr lang="ru-RU">
                <a:solidFill>
                  <a:schemeClr val="bg1"/>
                </a:solidFill>
              </a:rPr>
              <a:t>Прямий паралелепіпед</a:t>
            </a: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700808"/>
            <a:ext cx="7736407" cy="3880773"/>
          </a:xfrm>
          <a:blipFill rotWithShape="1">
            <a:blip r:embed="rId2"/>
            <a:stretch>
              <a:fillRect l="-2443" t="-376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pic>
        <p:nvPicPr>
          <p:cNvPr id="16388" name="Picture 2" descr="Результат пошуку зображень за запитом &quot;паралелепіпед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443" y="4581128"/>
            <a:ext cx="27051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042824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fontAlgn="auto">
              <a:spcAft>
                <a:spcPts val="0"/>
              </a:spcAft>
            </a:pPr>
            <a:r>
              <a:rPr lang="ru-RU">
                <a:solidFill>
                  <a:schemeClr val="bg1"/>
                </a:solidFill>
              </a:rPr>
              <a:t>Прямокутний паралелепіпед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79388" y="1560513"/>
            <a:ext cx="6775450" cy="388143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i="1" u="sng"/>
              <a:t>Площа бічної поверхні</a:t>
            </a:r>
            <a:r>
              <a:rPr lang="ru-RU" u="sng"/>
              <a:t> </a:t>
            </a:r>
          </a:p>
          <a:p>
            <a:pPr marL="0" indent="0" algn="ctr">
              <a:buFont typeface="Arial" charset="0"/>
              <a:buNone/>
            </a:pPr>
            <a:r>
              <a:rPr lang="en-US"/>
              <a:t>S </a:t>
            </a:r>
            <a:r>
              <a:rPr lang="ru-RU" baseline="-25000"/>
              <a:t>бп</a:t>
            </a:r>
            <a:r>
              <a:rPr lang="ru-RU"/>
              <a:t> = 2</a:t>
            </a:r>
            <a:r>
              <a:rPr lang="en-US"/>
              <a:t>c (a + b),</a:t>
            </a:r>
            <a:endParaRPr lang="uk-UA"/>
          </a:p>
          <a:p>
            <a:pPr marL="0" indent="0">
              <a:buFont typeface="Arial" charset="0"/>
              <a:buNone/>
            </a:pPr>
            <a:r>
              <a:rPr lang="en-US"/>
              <a:t> </a:t>
            </a:r>
            <a:r>
              <a:rPr lang="ru-RU"/>
              <a:t>де </a:t>
            </a:r>
            <a:r>
              <a:rPr lang="en-US"/>
              <a:t>a, b - </a:t>
            </a:r>
            <a:r>
              <a:rPr lang="ru-RU"/>
              <a:t>сторони основи, </a:t>
            </a:r>
            <a:r>
              <a:rPr lang="en-US"/>
              <a:t>c - </a:t>
            </a:r>
            <a:r>
              <a:rPr lang="ru-RU"/>
              <a:t>бічне ребро прямокутного паралелепіпеда</a:t>
            </a:r>
          </a:p>
          <a:p>
            <a:pPr marL="0" indent="0" algn="ctr">
              <a:buFont typeface="Arial" charset="0"/>
              <a:buNone/>
            </a:pPr>
            <a:r>
              <a:rPr lang="ru-RU" i="1" u="sng"/>
              <a:t>Площа повної поверхні</a:t>
            </a:r>
            <a:r>
              <a:rPr lang="ru-RU"/>
              <a:t> </a:t>
            </a:r>
          </a:p>
          <a:p>
            <a:pPr marL="0" indent="0" algn="ctr">
              <a:buFont typeface="Arial" charset="0"/>
              <a:buNone/>
            </a:pPr>
            <a:r>
              <a:rPr lang="en-US"/>
              <a:t>S </a:t>
            </a:r>
            <a:r>
              <a:rPr lang="ru-RU" baseline="-25000"/>
              <a:t>пп</a:t>
            </a:r>
            <a:r>
              <a:rPr lang="ru-RU"/>
              <a:t> = 2 (</a:t>
            </a:r>
            <a:r>
              <a:rPr lang="en-US"/>
              <a:t>ab + bc + ac)</a:t>
            </a:r>
          </a:p>
          <a:p>
            <a:pPr marL="0" indent="0">
              <a:buFont typeface="Arial" charset="0"/>
              <a:buNone/>
            </a:pPr>
            <a:endParaRPr lang="ru-RU"/>
          </a:p>
        </p:txBody>
      </p:sp>
      <p:pic>
        <p:nvPicPr>
          <p:cNvPr id="17412" name="Picture 2" descr="Результат пошуку зображень за запитом &quot;прямокутний паралелепіпед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2781300"/>
            <a:ext cx="2257425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992621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fontAlgn="auto">
              <a:spcAft>
                <a:spcPts val="0"/>
              </a:spcAft>
            </a:pPr>
            <a:r>
              <a:rPr lang="ru-RU">
                <a:solidFill>
                  <a:schemeClr val="bg1"/>
                </a:solidFill>
              </a:rPr>
              <a:t>Куб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827088" y="1412875"/>
            <a:ext cx="6448425" cy="38814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3600" i="1"/>
              <a:t>Площа бічної поверхні</a:t>
            </a:r>
          </a:p>
          <a:p>
            <a:pPr marL="0" indent="0">
              <a:buFont typeface="Arial" charset="0"/>
              <a:buNone/>
            </a:pPr>
            <a:r>
              <a:rPr lang="ru-RU" sz="3600"/>
              <a:t> </a:t>
            </a:r>
            <a:r>
              <a:rPr lang="en-US" sz="3600"/>
              <a:t>S </a:t>
            </a:r>
            <a:r>
              <a:rPr lang="ru-RU" sz="3600" baseline="-25000"/>
              <a:t>бп</a:t>
            </a:r>
            <a:r>
              <a:rPr lang="ru-RU" sz="3600"/>
              <a:t> = 4</a:t>
            </a:r>
            <a:r>
              <a:rPr lang="en-US" sz="3600"/>
              <a:t>a</a:t>
            </a:r>
            <a:r>
              <a:rPr lang="uk-UA" sz="3600" baseline="30000"/>
              <a:t>2</a:t>
            </a:r>
            <a:r>
              <a:rPr lang="en-US" sz="3600"/>
              <a:t> , </a:t>
            </a:r>
            <a:r>
              <a:rPr lang="ru-RU" sz="3600"/>
              <a:t>де а - ребро куба</a:t>
            </a:r>
          </a:p>
          <a:p>
            <a:pPr marL="0" indent="0" algn="ctr">
              <a:buFont typeface="Arial" charset="0"/>
              <a:buNone/>
            </a:pPr>
            <a:r>
              <a:rPr lang="ru-RU" sz="3600" i="1"/>
              <a:t>Площа повної поверхні</a:t>
            </a:r>
            <a:endParaRPr lang="ru-RU" sz="3600"/>
          </a:p>
          <a:p>
            <a:pPr marL="0" indent="0" algn="ctr">
              <a:buFont typeface="Arial" charset="0"/>
              <a:buNone/>
            </a:pPr>
            <a:r>
              <a:rPr lang="en-US" sz="3600"/>
              <a:t>S </a:t>
            </a:r>
            <a:r>
              <a:rPr lang="ru-RU" sz="3600" baseline="-25000"/>
              <a:t>пп</a:t>
            </a:r>
            <a:r>
              <a:rPr lang="ru-RU" sz="3600"/>
              <a:t> = 6</a:t>
            </a:r>
            <a:r>
              <a:rPr lang="en-US" sz="3600"/>
              <a:t>a</a:t>
            </a:r>
            <a:r>
              <a:rPr lang="uk-UA" sz="3600" baseline="30000"/>
              <a:t>2</a:t>
            </a:r>
            <a:endParaRPr lang="en-US" sz="3600" baseline="30000"/>
          </a:p>
          <a:p>
            <a:pPr marL="0" indent="0">
              <a:buFont typeface="Arial" charset="0"/>
              <a:buNone/>
            </a:pPr>
            <a:endParaRPr lang="ru-RU"/>
          </a:p>
        </p:txBody>
      </p:sp>
      <p:pic>
        <p:nvPicPr>
          <p:cNvPr id="18436" name="Picture 2" descr="Результат пошуку зображень за запитом &quot;куб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292600"/>
            <a:ext cx="56451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956616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0648"/>
            <a:ext cx="9144000" cy="1077218"/>
          </a:xfrm>
          <a:prstGeom prst="roundRect">
            <a:avLst>
              <a:gd name="adj" fmla="val 0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uk-UA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Об'єм прямокутного паралелепіпеда дорівнює добутку трьох його вимірів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418556" y="1556792"/>
            <a:ext cx="3593902" cy="132343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8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ru-RU" sz="80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ru-RU" sz="8000" i="1" dirty="0" err="1">
                <a:latin typeface="Times New Roman" pitchFamily="18" charset="0"/>
                <a:cs typeface="Times New Roman" pitchFamily="18" charset="0"/>
              </a:rPr>
              <a:t>abc</a:t>
            </a:r>
            <a:endParaRPr lang="ru-RU" alt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7" descr="Картинки по запросу паралелепіпед прямокут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54" y="3284983"/>
            <a:ext cx="3783330" cy="318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56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74825" y="350838"/>
            <a:ext cx="5749925" cy="5842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Об'єм</a:t>
            </a:r>
            <a:r>
              <a:rPr 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куба дорівнює</a:t>
            </a:r>
          </a:p>
        </p:txBody>
      </p:sp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2916238" y="1125538"/>
            <a:ext cx="30003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66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ru-RU" sz="6600" i="1"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uk-UA" altLang="ru-RU" sz="5400" i="1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5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214563" y="4643438"/>
            <a:ext cx="41433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66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ru-RU" sz="6600" i="1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uk-UA" altLang="ru-RU" sz="6600" i="1" baseline="-25000"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uk-UA" altLang="ru-RU" sz="4400" i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ru-RU" sz="4400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6600" i="1">
                <a:latin typeface="Times New Roman" pitchFamily="18" charset="0"/>
                <a:cs typeface="Times New Roman" pitchFamily="18" charset="0"/>
              </a:rPr>
              <a:t>h</a:t>
            </a:r>
            <a:endParaRPr lang="ru-RU" altLang="ru-RU" sz="66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" y="2997200"/>
            <a:ext cx="7385050" cy="1076325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Формула об'єму будь-якого паралелепіпеда</a:t>
            </a:r>
          </a:p>
        </p:txBody>
      </p:sp>
    </p:spTree>
    <p:extLst>
      <p:ext uri="{BB962C8B-B14F-4D97-AF65-F5344CB8AC3E}">
        <p14:creationId xmlns:p14="http://schemas.microsoft.com/office/powerpoint/2010/main" val="1510156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314325" y="1125538"/>
            <a:ext cx="83581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Ребро куба дорівнює 2 см</a:t>
            </a:r>
            <a:r>
              <a:rPr lang="uk-UA" altLang="ru-RU" sz="2400" baseline="3000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. Який буде об'єм куба?</a:t>
            </a:r>
          </a:p>
          <a:p>
            <a:pPr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Який об'єм паралелепіпеда, якщо його виміри 2;4;5?</a:t>
            </a:r>
          </a:p>
          <a:p>
            <a:pPr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Чому дорівнює висота паралелепіпеда, якщо його об'єм  дорівнює 216 см</a:t>
            </a:r>
            <a:r>
              <a:rPr lang="uk-UA" altLang="ru-RU" sz="2400" baseline="3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 , а площа основи – 18 см</a:t>
            </a:r>
            <a:r>
              <a:rPr lang="uk-UA" altLang="ru-RU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altLang="ru-RU"/>
          </a:p>
        </p:txBody>
      </p:sp>
      <p:pic>
        <p:nvPicPr>
          <p:cNvPr id="21507" name="Picture 7" descr="Картинки по запросу паралелепіпед прямокут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690938"/>
            <a:ext cx="33274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147050" cy="7778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dirty="0"/>
              <a:t>Задачі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0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altLang="ru-RU" dirty="0">
                <a:solidFill>
                  <a:srgbClr val="002060"/>
                </a:solidFill>
              </a:rPr>
              <a:t>Основні властивості об</a:t>
            </a:r>
            <a:r>
              <a:rPr lang="en-US" altLang="ru-RU" dirty="0">
                <a:solidFill>
                  <a:srgbClr val="002060"/>
                </a:solidFill>
              </a:rPr>
              <a:t>’</a:t>
            </a:r>
            <a:r>
              <a:rPr lang="uk-UA" altLang="ru-RU" dirty="0" err="1">
                <a:solidFill>
                  <a:srgbClr val="002060"/>
                </a:solidFill>
              </a:rPr>
              <a:t>ємів</a:t>
            </a:r>
            <a:r>
              <a:rPr lang="uk-UA" altLang="ru-RU" dirty="0">
                <a:solidFill>
                  <a:srgbClr val="002060"/>
                </a:solidFill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altLang="ru-RU" dirty="0">
                <a:solidFill>
                  <a:srgbClr val="002060"/>
                </a:solidFill>
              </a:rPr>
              <a:t>Об</a:t>
            </a:r>
            <a:r>
              <a:rPr lang="en-US" altLang="ru-RU" dirty="0">
                <a:solidFill>
                  <a:srgbClr val="002060"/>
                </a:solidFill>
              </a:rPr>
              <a:t>’</a:t>
            </a:r>
            <a:r>
              <a:rPr lang="uk-UA" altLang="ru-RU" dirty="0" err="1">
                <a:solidFill>
                  <a:srgbClr val="002060"/>
                </a:solidFill>
              </a:rPr>
              <a:t>єм</a:t>
            </a:r>
            <a:r>
              <a:rPr lang="uk-UA" altLang="ru-RU" dirty="0">
                <a:solidFill>
                  <a:srgbClr val="002060"/>
                </a:solidFill>
              </a:rPr>
              <a:t> паралелепіпеда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Поняття про об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uk-UA" sz="48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єм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тіла 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9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05" y="1124744"/>
            <a:ext cx="800791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0" y="228875"/>
            <a:ext cx="9144000" cy="777875"/>
            <a:chOff x="0" y="228875"/>
            <a:chExt cx="9144000" cy="777875"/>
          </a:xfrm>
        </p:grpSpPr>
        <p:sp>
          <p:nvSpPr>
            <p:cNvPr id="3" name="Rectangle 2"/>
            <p:cNvSpPr txBox="1">
              <a:spLocks noChangeArrowheads="1"/>
            </p:cNvSpPr>
            <p:nvPr/>
          </p:nvSpPr>
          <p:spPr>
            <a:xfrm>
              <a:off x="0" y="228875"/>
              <a:ext cx="9144000" cy="777875"/>
            </a:xfrm>
            <a:prstGeom prst="rect">
              <a:avLst/>
            </a:prstGeom>
            <a:solidFill>
              <a:srgbClr val="6600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defRPr/>
              </a:pPr>
              <a:r>
                <a:rPr lang="uk-UA" dirty="0"/>
                <a:t> </a:t>
              </a:r>
              <a:r>
                <a:rPr lang="uk-UA" b="1" dirty="0"/>
                <a:t>ГОТУЄМОСЬ ДО ЗНО</a:t>
              </a:r>
              <a:endParaRPr lang="ru-RU" b="1" dirty="0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192" y="345435"/>
              <a:ext cx="2622452" cy="661315"/>
            </a:xfrm>
            <a:prstGeom prst="rect">
              <a:avLst/>
            </a:prstGeom>
          </p:spPr>
        </p:pic>
      </p:grp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67" y="3140968"/>
            <a:ext cx="6368405" cy="362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0" y="2924944"/>
            <a:ext cx="9144000" cy="0"/>
          </a:xfrm>
          <a:prstGeom prst="line">
            <a:avLst/>
          </a:prstGeom>
          <a:ln w="15240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160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220072" y="274638"/>
            <a:ext cx="0" cy="6583362"/>
          </a:xfrm>
          <a:prstGeom prst="line">
            <a:avLst/>
          </a:prstGeom>
          <a:ln w="152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229540" y="1233276"/>
            <a:ext cx="511179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uk-UA" sz="2400" dirty="0">
                <a:latin typeface="Calibri" pitchFamily="34" charset="0"/>
              </a:rPr>
              <a:t>Знайдіть об'єм куба, ребро якого дорівнює 5 см. </a:t>
            </a:r>
          </a:p>
          <a:p>
            <a:pPr eaLnBrk="1" hangingPunct="1">
              <a:buFont typeface="+mj-lt"/>
              <a:buAutoNum type="arabicPeriod"/>
            </a:pPr>
            <a:r>
              <a:rPr lang="uk-UA" sz="2400" dirty="0">
                <a:latin typeface="Calibri" pitchFamily="34" charset="0"/>
              </a:rPr>
              <a:t>Знайдіть об'єм куба, якщо площа повної поверхні дорівнює 150 см</a:t>
            </a:r>
            <a:r>
              <a:rPr lang="uk-UA" sz="2400" baseline="30000" dirty="0">
                <a:latin typeface="Calibri" pitchFamily="34" charset="0"/>
              </a:rPr>
              <a:t>2</a:t>
            </a:r>
            <a:r>
              <a:rPr lang="uk-UA" sz="2400" dirty="0">
                <a:latin typeface="Calibri" pitchFamily="34" charset="0"/>
              </a:rPr>
              <a:t>. </a:t>
            </a:r>
          </a:p>
          <a:p>
            <a:pPr eaLnBrk="1" hangingPunct="1">
              <a:buFont typeface="+mj-lt"/>
              <a:buAutoNum type="arabicPeriod"/>
            </a:pPr>
            <a:r>
              <a:rPr lang="uk-UA" sz="2400" dirty="0">
                <a:latin typeface="Calibri" pitchFamily="34" charset="0"/>
              </a:rPr>
              <a:t>Об'єм куба дорівнює 8 см</a:t>
            </a:r>
            <a:r>
              <a:rPr lang="uk-UA" sz="2400" baseline="30000" dirty="0">
                <a:latin typeface="Calibri" pitchFamily="34" charset="0"/>
              </a:rPr>
              <a:t>3</a:t>
            </a:r>
            <a:r>
              <a:rPr lang="uk-UA" sz="2400" dirty="0">
                <a:latin typeface="Calibri" pitchFamily="34" charset="0"/>
              </a:rPr>
              <a:t>. Знайдіть площу повної поверхні куба.  </a:t>
            </a:r>
          </a:p>
          <a:p>
            <a:pPr eaLnBrk="1" hangingPunct="1">
              <a:buFont typeface="+mj-lt"/>
              <a:buAutoNum type="arabicPeriod"/>
            </a:pPr>
            <a:r>
              <a:rPr lang="uk-UA" sz="2400" dirty="0">
                <a:latin typeface="Calibri" pitchFamily="34" charset="0"/>
              </a:rPr>
              <a:t>Знайдіть об'єм куба, діагональ якого дорівнює </a:t>
            </a:r>
            <a:r>
              <a:rPr lang="en-US" sz="2400" i="1" dirty="0">
                <a:latin typeface="Calibri" pitchFamily="34" charset="0"/>
              </a:rPr>
              <a:t>d</a:t>
            </a:r>
            <a:r>
              <a:rPr lang="uk-UA" sz="2400" dirty="0">
                <a:latin typeface="Calibri" pitchFamily="34" charset="0"/>
              </a:rPr>
              <a:t>. </a:t>
            </a:r>
          </a:p>
          <a:p>
            <a:pPr eaLnBrk="1" hangingPunct="1">
              <a:buFont typeface="+mj-lt"/>
              <a:buAutoNum type="arabicPeriod"/>
            </a:pPr>
            <a:r>
              <a:rPr lang="uk-UA" sz="2400" dirty="0">
                <a:latin typeface="Calibri" pitchFamily="34" charset="0"/>
              </a:rPr>
              <a:t>Знайдіть об'єм куба, площа грані якого дорівнює </a:t>
            </a:r>
            <a:r>
              <a:rPr lang="en-US" sz="2400" dirty="0">
                <a:latin typeface="Calibri" pitchFamily="34" charset="0"/>
              </a:rPr>
              <a:t>Q</a:t>
            </a:r>
            <a:r>
              <a:rPr lang="uk-UA" sz="2400" dirty="0">
                <a:latin typeface="Calibri" pitchFamily="34" charset="0"/>
              </a:rPr>
              <a:t>. </a:t>
            </a:r>
          </a:p>
          <a:p>
            <a:pPr eaLnBrk="1" hangingPunct="1">
              <a:buFont typeface="+mj-lt"/>
              <a:buAutoNum type="arabicPeriod"/>
            </a:pPr>
            <a:r>
              <a:rPr lang="uk-UA" sz="2400" dirty="0">
                <a:latin typeface="Calibri" pitchFamily="34" charset="0"/>
              </a:rPr>
              <a:t>Знайдіть об'єм куба, діагональ грані якого дорівнює </a:t>
            </a:r>
            <a:r>
              <a:rPr lang="en-US" sz="2400" i="1" dirty="0">
                <a:latin typeface="Calibri" pitchFamily="34" charset="0"/>
              </a:rPr>
              <a:t>d</a:t>
            </a:r>
            <a:r>
              <a:rPr lang="uk-UA" sz="2400" dirty="0">
                <a:latin typeface="Calibri" pitchFamily="34" charset="0"/>
              </a:rPr>
              <a:t>. </a:t>
            </a:r>
          </a:p>
          <a:p>
            <a:pPr eaLnBrk="1" hangingPunct="1">
              <a:buFont typeface="+mj-lt"/>
              <a:buAutoNum type="arabicPeriod"/>
            </a:pPr>
            <a:endParaRPr lang="ru-RU" sz="2400" i="1" dirty="0"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74638"/>
            <a:ext cx="9144000" cy="7778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dirty="0"/>
              <a:t>Задачі</a:t>
            </a:r>
            <a:endParaRPr lang="ru-RU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528612"/>
            <a:ext cx="879867" cy="113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362646" y="1192300"/>
            <a:ext cx="3528392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b="1" dirty="0"/>
              <a:t>ДОДАТКОВЕ ЗАВДАННЯ</a:t>
            </a:r>
            <a:endParaRPr lang="ru-RU" b="1" dirty="0"/>
          </a:p>
          <a:p>
            <a:r>
              <a:rPr lang="ru-RU" dirty="0"/>
              <a:t>Основа прямого </a:t>
            </a:r>
            <a:r>
              <a:rPr lang="ru-RU" dirty="0" err="1"/>
              <a:t>паралелепіпеда</a:t>
            </a:r>
            <a:r>
              <a:rPr lang="ru-RU" dirty="0"/>
              <a:t> є ромб.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діагональних</a:t>
            </a:r>
            <a:r>
              <a:rPr lang="ru-RU" dirty="0"/>
              <a:t> </a:t>
            </a:r>
            <a:r>
              <a:rPr lang="ru-RU" dirty="0" err="1"/>
              <a:t>перерізів</a:t>
            </a:r>
            <a:r>
              <a:rPr lang="ru-RU" dirty="0"/>
              <a:t> </a:t>
            </a:r>
            <a:r>
              <a:rPr lang="ru-RU" dirty="0" err="1"/>
              <a:t>дорівнюють</a:t>
            </a:r>
            <a:r>
              <a:rPr lang="ru-RU" dirty="0"/>
              <a:t> 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 </a:t>
            </a:r>
            <a:r>
              <a:rPr lang="ru-RU" dirty="0"/>
              <a:t>і 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  <a:r>
              <a:rPr lang="en-US" dirty="0"/>
              <a:t>. </a:t>
            </a:r>
            <a:br>
              <a:rPr lang="en-US" dirty="0"/>
            </a:b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висоту</a:t>
            </a:r>
            <a:r>
              <a:rPr lang="ru-RU" dirty="0"/>
              <a:t> </a:t>
            </a:r>
            <a:r>
              <a:rPr lang="ru-RU" dirty="0" err="1"/>
              <a:t>паралелепіпеда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об'єм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 </a:t>
            </a:r>
            <a:r>
              <a:rPr lang="en-US" i="1" dirty="0"/>
              <a:t>V</a:t>
            </a:r>
            <a:r>
              <a:rPr lang="en-US" dirty="0"/>
              <a:t>. 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228599"/>
            <a:ext cx="2304256" cy="260002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7452320" y="6165304"/>
            <a:ext cx="1152128" cy="36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</a:t>
            </a:r>
            <a:r>
              <a:rPr lang="uk-UA" dirty="0" err="1"/>
              <a:t>ідповідь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95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188" y="1557338"/>
            <a:ext cx="431800" cy="50323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4" y="1068219"/>
            <a:ext cx="8486775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611188" y="1808163"/>
            <a:ext cx="504825" cy="504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228875"/>
            <a:ext cx="9144000" cy="777875"/>
            <a:chOff x="0" y="228875"/>
            <a:chExt cx="9144000" cy="777875"/>
          </a:xfrm>
        </p:grpSpPr>
        <p:sp>
          <p:nvSpPr>
            <p:cNvPr id="8" name="Rectangle 2"/>
            <p:cNvSpPr txBox="1">
              <a:spLocks noChangeArrowheads="1"/>
            </p:cNvSpPr>
            <p:nvPr/>
          </p:nvSpPr>
          <p:spPr>
            <a:xfrm>
              <a:off x="0" y="228875"/>
              <a:ext cx="9144000" cy="777875"/>
            </a:xfrm>
            <a:prstGeom prst="rect">
              <a:avLst/>
            </a:prstGeom>
            <a:solidFill>
              <a:srgbClr val="6600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defRPr/>
              </a:pPr>
              <a:r>
                <a:rPr lang="uk-UA" dirty="0"/>
                <a:t> </a:t>
              </a:r>
              <a:r>
                <a:rPr lang="uk-UA" b="1" dirty="0"/>
                <a:t>ГОТУЄМОСЬ ДО ЗНО</a:t>
              </a:r>
              <a:endParaRPr lang="ru-RU" b="1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192" y="345435"/>
              <a:ext cx="2622452" cy="661315"/>
            </a:xfrm>
            <a:prstGeom prst="rect">
              <a:avLst/>
            </a:prstGeom>
          </p:spPr>
        </p:pic>
      </p:grpSp>
      <p:sp>
        <p:nvSpPr>
          <p:cNvPr id="2" name="Скругленный прямоугольник 1"/>
          <p:cNvSpPr/>
          <p:nvPr/>
        </p:nvSpPr>
        <p:spPr>
          <a:xfrm>
            <a:off x="4218957" y="3742257"/>
            <a:ext cx="4452414" cy="594730"/>
          </a:xfrm>
          <a:prstGeom prst="roundRect">
            <a:avLst>
              <a:gd name="adj" fmla="val 483"/>
            </a:avLst>
          </a:prstGeom>
          <a:solidFill>
            <a:srgbClr val="66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47500" lnSpcReduction="20000"/>
          </a:bodyPr>
          <a:lstStyle/>
          <a:p>
            <a:pPr algn="ctr"/>
            <a:r>
              <a:rPr lang="ru-RU" sz="4400" b="1" dirty="0"/>
              <a:t>АЛГОРИТМ РОЗВ</a:t>
            </a:r>
            <a:r>
              <a:rPr lang="en-US" sz="4400" b="1" dirty="0"/>
              <a:t>’</a:t>
            </a:r>
            <a:r>
              <a:rPr lang="uk-UA" sz="4400" b="1" dirty="0"/>
              <a:t>ЯЗАННЯ ЗАДАЧІ</a:t>
            </a:r>
            <a:endParaRPr lang="ru-RU" sz="4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3272" y="4437112"/>
            <a:ext cx="4452414" cy="288032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dirty="0"/>
              <a:t>Побудувати малюнку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83272" y="4849492"/>
            <a:ext cx="4452414" cy="288032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dirty="0"/>
              <a:t>Знайти сторону основи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4437112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1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83272" y="5240781"/>
            <a:ext cx="4452414" cy="288032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dirty="0"/>
              <a:t>Знайти діагональ основи (квадрату)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83272" y="5616617"/>
            <a:ext cx="4452414" cy="590817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dirty="0"/>
              <a:t>Знайти висоту призми (відношення у прямокутному трикутнику)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83272" y="6274315"/>
            <a:ext cx="4452414" cy="288032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dirty="0"/>
              <a:t>Знайти площу </a:t>
            </a:r>
            <a:r>
              <a:rPr lang="uk-UA" dirty="0" err="1"/>
              <a:t>діаг</a:t>
            </a:r>
            <a:r>
              <a:rPr lang="uk-UA" dirty="0"/>
              <a:t>. перерізу</a:t>
            </a:r>
            <a:endParaRPr lang="ru-RU" dirty="0"/>
          </a:p>
        </p:txBody>
      </p:sp>
      <p:pic>
        <p:nvPicPr>
          <p:cNvPr id="73730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49" b="26283"/>
          <a:stretch/>
        </p:blipFill>
        <p:spPr bwMode="auto">
          <a:xfrm>
            <a:off x="395536" y="3742258"/>
            <a:ext cx="2736304" cy="290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3699731" y="4858983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2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707904" y="5239006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3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07904" y="5626856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4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91558" y="6274315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6739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7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7" t="5910"/>
          <a:stretch/>
        </p:blipFill>
        <p:spPr bwMode="auto">
          <a:xfrm>
            <a:off x="126385" y="1268760"/>
            <a:ext cx="8796259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41300" y="1700808"/>
            <a:ext cx="431800" cy="50323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1300" y="1564481"/>
            <a:ext cx="431800" cy="5032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228875"/>
            <a:ext cx="9144000" cy="777875"/>
            <a:chOff x="0" y="228875"/>
            <a:chExt cx="9144000" cy="777875"/>
          </a:xfrm>
        </p:grpSpPr>
        <p:sp>
          <p:nvSpPr>
            <p:cNvPr id="8" name="Rectangle 2"/>
            <p:cNvSpPr txBox="1">
              <a:spLocks noChangeArrowheads="1"/>
            </p:cNvSpPr>
            <p:nvPr/>
          </p:nvSpPr>
          <p:spPr>
            <a:xfrm>
              <a:off x="0" y="228875"/>
              <a:ext cx="9144000" cy="777875"/>
            </a:xfrm>
            <a:prstGeom prst="rect">
              <a:avLst/>
            </a:prstGeom>
            <a:solidFill>
              <a:srgbClr val="6600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defRPr/>
              </a:pPr>
              <a:r>
                <a:rPr lang="uk-UA" dirty="0"/>
                <a:t> </a:t>
              </a:r>
              <a:r>
                <a:rPr lang="uk-UA" b="1" dirty="0"/>
                <a:t>ГОТУЄМОСЬ ДО ЗНО</a:t>
              </a:r>
              <a:endParaRPr lang="ru-RU" b="1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192" y="345435"/>
              <a:ext cx="2622452" cy="661315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4218957" y="3742257"/>
            <a:ext cx="4452414" cy="594730"/>
          </a:xfrm>
          <a:prstGeom prst="roundRect">
            <a:avLst>
              <a:gd name="adj" fmla="val 483"/>
            </a:avLst>
          </a:prstGeom>
          <a:solidFill>
            <a:srgbClr val="66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47500" lnSpcReduction="20000"/>
          </a:bodyPr>
          <a:lstStyle/>
          <a:p>
            <a:pPr algn="ctr"/>
            <a:r>
              <a:rPr lang="ru-RU" sz="4400" b="1" dirty="0"/>
              <a:t>АЛГОРИТМ РОЗВ</a:t>
            </a:r>
            <a:r>
              <a:rPr lang="en-US" sz="4400" b="1" dirty="0"/>
              <a:t>’</a:t>
            </a:r>
            <a:r>
              <a:rPr lang="uk-UA" sz="4400" b="1" dirty="0"/>
              <a:t>ЯЗАННЯ ЗАДАЧІ</a:t>
            </a:r>
            <a:endParaRPr lang="ru-RU" sz="4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3272" y="4437112"/>
            <a:ext cx="4452414" cy="288032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sz="1600" dirty="0"/>
              <a:t>Побудувати малюнку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83272" y="4849492"/>
            <a:ext cx="4452414" cy="288032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sz="1600" dirty="0"/>
              <a:t>Знайти невідому сторону основи (прямокутника)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4437112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1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183272" y="5240781"/>
            <a:ext cx="4452414" cy="288032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sz="1600" dirty="0"/>
              <a:t>Знайти периметр основи (прямокутника)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83272" y="5616617"/>
            <a:ext cx="4452414" cy="298271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sz="1600" dirty="0"/>
              <a:t>Знайти площу основи (прямокутника)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92936" y="5986283"/>
            <a:ext cx="4452414" cy="288032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sz="1600" dirty="0"/>
              <a:t>Знайти площу бічної поверхні призми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99731" y="4858983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2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07904" y="5239006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3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5626856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4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99731" y="5986283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5</a:t>
            </a: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01109" y="6381328"/>
            <a:ext cx="4452414" cy="288032"/>
          </a:xfrm>
          <a:prstGeom prst="roundRect">
            <a:avLst>
              <a:gd name="adj" fmla="val 48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sz="1600" dirty="0"/>
              <a:t>Знайти площу повної поверхні призми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707904" y="6381328"/>
            <a:ext cx="4320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6</a:t>
            </a:r>
            <a:endParaRPr lang="ru-RU" b="1" dirty="0"/>
          </a:p>
        </p:txBody>
      </p:sp>
      <p:pic>
        <p:nvPicPr>
          <p:cNvPr id="74754" name="Picture 2" descr="ÐÐ°ÑÑÐ¸Ð½ÐºÐ¸ Ð¿Ð¾ Ð·Ð°Ð¿ÑÐ¾ÑÑ Ð´ÑÐ°Ð³Ð¾Ð½Ð°Ð»Ñ ÑÐ¾ÑÐ¸ÑÐ¸ÐºÑÑÐ½Ð¾Ñ Ð¿ÑÐ¸Ð·Ð¼Ð¸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3"/>
          <a:stretch/>
        </p:blipFill>
        <p:spPr bwMode="auto">
          <a:xfrm>
            <a:off x="457200" y="3713509"/>
            <a:ext cx="2386608" cy="299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3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88913"/>
            <a:ext cx="8229600" cy="1295400"/>
          </a:xfrm>
          <a:prstGeom prst="roundRect">
            <a:avLst/>
          </a:prstGeom>
          <a:solidFill>
            <a:srgbClr val="002060"/>
          </a:solidFill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i="1" dirty="0">
                <a:solidFill>
                  <a:schemeClr val="bg2"/>
                </a:solidFill>
              </a:rPr>
              <a:t>Об'ємом геометричного тіла</a:t>
            </a:r>
            <a:r>
              <a:rPr lang="uk-UA" sz="2400" dirty="0">
                <a:solidFill>
                  <a:schemeClr val="bg2"/>
                </a:solidFill>
              </a:rPr>
              <a:t> називається додатне число, яке характеризує частину простору, що займає геометричне тіло, і за­довольняє таким умовам:</a:t>
            </a:r>
            <a:endParaRPr lang="ru-RU" sz="2400" i="1" dirty="0">
              <a:solidFill>
                <a:schemeClr val="bg2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solidFill>
                <a:schemeClr val="bg2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347788" y="1774825"/>
            <a:ext cx="45370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uk-UA" sz="2400">
                <a:latin typeface="Calibri" pitchFamily="34" charset="0"/>
              </a:rPr>
              <a:t>Рівні тіла мають рівні об'єми.</a:t>
            </a:r>
            <a:endParaRPr lang="ru-RU" sz="24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ru-RU" sz="2400">
              <a:latin typeface="Calibri" pitchFamily="34" charset="0"/>
            </a:endParaRPr>
          </a:p>
        </p:txBody>
      </p:sp>
      <p:pic>
        <p:nvPicPr>
          <p:cNvPr id="6148" name="Picture 2" descr="Картинки по запросу об'єм ті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256088"/>
            <a:ext cx="36877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емиугольник 1"/>
          <p:cNvSpPr/>
          <p:nvPr/>
        </p:nvSpPr>
        <p:spPr>
          <a:xfrm>
            <a:off x="487363" y="1774825"/>
            <a:ext cx="701675" cy="519113"/>
          </a:xfrm>
          <a:prstGeom prst="heptag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/>
              <a:t>1</a:t>
            </a:r>
            <a:endParaRPr lang="ru-RU" sz="2400" b="1" dirty="0"/>
          </a:p>
        </p:txBody>
      </p:sp>
      <p:sp>
        <p:nvSpPr>
          <p:cNvPr id="7" name="Семиугольник 6"/>
          <p:cNvSpPr/>
          <p:nvPr/>
        </p:nvSpPr>
        <p:spPr>
          <a:xfrm>
            <a:off x="487363" y="2636838"/>
            <a:ext cx="701675" cy="519112"/>
          </a:xfrm>
          <a:prstGeom prst="heptag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/>
              <a:t>2</a:t>
            </a:r>
            <a:endParaRPr lang="ru-RU" sz="2400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331913" y="2492375"/>
            <a:ext cx="6535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uk-UA" sz="2400">
                <a:latin typeface="Calibri" pitchFamily="34" charset="0"/>
              </a:rPr>
              <a:t>Якщо тіло розбите на кілька частин, то його об'єм дорівнює сумі об'ємів усіх цих частин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9" name="Семиугольник 8"/>
          <p:cNvSpPr/>
          <p:nvPr/>
        </p:nvSpPr>
        <p:spPr>
          <a:xfrm>
            <a:off x="484188" y="3500438"/>
            <a:ext cx="700087" cy="519112"/>
          </a:xfrm>
          <a:prstGeom prst="heptag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/>
              <a:t>3</a:t>
            </a:r>
            <a:endParaRPr lang="ru-RU" sz="2400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1219200" y="3482975"/>
            <a:ext cx="653573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uk-UA" sz="2400">
                <a:latin typeface="Calibri" pitchFamily="34" charset="0"/>
              </a:rPr>
              <a:t>Об'єм куба, ребро якого дорівнює одиниці довжини, дорівнює одиниці</a:t>
            </a:r>
            <a:endParaRPr lang="ru-RU" sz="24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8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214313" y="857250"/>
            <a:ext cx="8429625" cy="461963"/>
            <a:chOff x="214313" y="857250"/>
            <a:chExt cx="8429625" cy="461963"/>
          </a:xfrm>
          <a:solidFill>
            <a:srgbClr val="002060"/>
          </a:solidFill>
        </p:grpSpPr>
        <p:sp>
          <p:nvSpPr>
            <p:cNvPr id="9" name="TextBox 8"/>
            <p:cNvSpPr txBox="1"/>
            <p:nvPr/>
          </p:nvSpPr>
          <p:spPr>
            <a:xfrm>
              <a:off x="571500" y="857250"/>
              <a:ext cx="8072438" cy="461963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uk-UA" sz="24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Рівновеликими називають тіла з однаковими об'ємами. </a:t>
              </a:r>
              <a:endPara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214313" y="1000125"/>
              <a:ext cx="285750" cy="28575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solidFill>
                  <a:schemeClr val="bg2"/>
                </a:solidFill>
              </a:endParaRPr>
            </a:p>
          </p:txBody>
        </p:sp>
      </p:grp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214313" y="2357438"/>
            <a:ext cx="8429625" cy="830262"/>
            <a:chOff x="214313" y="2357438"/>
            <a:chExt cx="8429625" cy="830262"/>
          </a:xfrm>
          <a:solidFill>
            <a:srgbClr val="002060"/>
          </a:solidFill>
        </p:grpSpPr>
        <p:sp>
          <p:nvSpPr>
            <p:cNvPr id="10" name="TextBox 9"/>
            <p:cNvSpPr txBox="1"/>
            <p:nvPr/>
          </p:nvSpPr>
          <p:spPr>
            <a:xfrm>
              <a:off x="571500" y="2357438"/>
              <a:ext cx="8072438" cy="830262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uk-UA" sz="2400" b="1" dirty="0" err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Рівноскладеними</a:t>
              </a:r>
              <a:r>
                <a:rPr lang="uk-UA" sz="24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називають тіла, які складені із тих самих  многогранників </a:t>
              </a:r>
              <a:endPara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214313" y="2643188"/>
              <a:ext cx="285750" cy="28575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6" name="Группа 16"/>
          <p:cNvGrpSpPr>
            <a:grpSpLocks/>
          </p:cNvGrpSpPr>
          <p:nvPr/>
        </p:nvGrpSpPr>
        <p:grpSpPr bwMode="auto">
          <a:xfrm>
            <a:off x="285750" y="4357688"/>
            <a:ext cx="8429625" cy="461962"/>
            <a:chOff x="285750" y="4357688"/>
            <a:chExt cx="8429625" cy="461962"/>
          </a:xfrm>
          <a:solidFill>
            <a:srgbClr val="002060"/>
          </a:solidFill>
        </p:grpSpPr>
        <p:sp>
          <p:nvSpPr>
            <p:cNvPr id="7" name="TextBox 6"/>
            <p:cNvSpPr txBox="1"/>
            <p:nvPr/>
          </p:nvSpPr>
          <p:spPr>
            <a:xfrm>
              <a:off x="642938" y="4357688"/>
              <a:ext cx="8072437" cy="461962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uk-UA" sz="24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Будь-які </a:t>
              </a:r>
              <a:r>
                <a:rPr lang="uk-UA" sz="2400" b="1" dirty="0" err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рівноскладені</a:t>
              </a:r>
              <a:r>
                <a:rPr lang="uk-UA" sz="24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тіла мають рівні об'єми </a:t>
              </a:r>
              <a:endPara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285750" y="4429125"/>
              <a:ext cx="285750" cy="28575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90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кругленный прямоугольник 2"/>
          <p:cNvSpPr>
            <a:spLocks noChangeArrowheads="1"/>
          </p:cNvSpPr>
          <p:nvPr/>
        </p:nvSpPr>
        <p:spPr bwMode="auto">
          <a:xfrm>
            <a:off x="468313" y="476250"/>
            <a:ext cx="8351837" cy="1055688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2800">
                <a:solidFill>
                  <a:schemeClr val="bg2"/>
                </a:solidFill>
              </a:rPr>
              <a:t>Куб, довжина ребра якого дорівнює одиниці довжини, називають </a:t>
            </a:r>
            <a:r>
              <a:rPr lang="uk-UA" sz="2800" b="1" i="1">
                <a:solidFill>
                  <a:schemeClr val="bg2"/>
                </a:solidFill>
              </a:rPr>
              <a:t>одиничним</a:t>
            </a:r>
            <a:r>
              <a:rPr lang="uk-UA" sz="2800">
                <a:solidFill>
                  <a:schemeClr val="bg2"/>
                </a:solidFill>
              </a:rPr>
              <a:t>.</a:t>
            </a:r>
            <a:endParaRPr lang="ru-RU" sz="2800">
              <a:solidFill>
                <a:schemeClr val="bg2"/>
              </a:solidFill>
            </a:endParaRP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395288" y="1773238"/>
            <a:ext cx="8353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2800"/>
              <a:t>Об'єм одиничного куба приймають за одиницю об'єму, називаючи таку одиницю кубічною.</a:t>
            </a:r>
            <a:endParaRPr lang="ru-RU" sz="2800"/>
          </a:p>
        </p:txBody>
      </p:sp>
      <p:pic>
        <p:nvPicPr>
          <p:cNvPr id="8196" name="Picture 2" descr="Картинки по запросу одиничний ку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2424113"/>
            <a:ext cx="4827587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88"/>
          <a:stretch>
            <a:fillRect/>
          </a:stretch>
        </p:blipFill>
        <p:spPr bwMode="auto">
          <a:xfrm>
            <a:off x="5651500" y="3213100"/>
            <a:ext cx="2665413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26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684213" y="333375"/>
            <a:ext cx="7920037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2800"/>
              <a:t>Поясніть, що таке:</a:t>
            </a:r>
            <a:endParaRPr lang="ru-RU" sz="2800" i="1"/>
          </a:p>
          <a:p>
            <a:r>
              <a:rPr lang="uk-UA" sz="2800"/>
              <a:t>а) 1 кубічний кілометр;</a:t>
            </a:r>
            <a:endParaRPr lang="ru-RU" sz="2800" i="1"/>
          </a:p>
          <a:p>
            <a:r>
              <a:rPr lang="uk-UA" sz="2800"/>
              <a:t>б) 1 кубічний метр;</a:t>
            </a:r>
            <a:endParaRPr lang="ru-RU" sz="2800" i="1"/>
          </a:p>
          <a:p>
            <a:r>
              <a:rPr lang="uk-UA" sz="2800"/>
              <a:t>в) 1 кубічний дециметр;</a:t>
            </a:r>
            <a:endParaRPr lang="ru-RU" sz="2800" i="1"/>
          </a:p>
          <a:p>
            <a:r>
              <a:rPr lang="uk-UA" sz="2800"/>
              <a:t>г) 1 кубічний міліметр.</a:t>
            </a:r>
            <a:endParaRPr lang="ru-RU" sz="2800" i="1"/>
          </a:p>
        </p:txBody>
      </p:sp>
      <p:pic>
        <p:nvPicPr>
          <p:cNvPr id="9219" name="Picture 2" descr="Картинки по запросу одиничний ку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2630488"/>
            <a:ext cx="4827588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88"/>
          <a:stretch>
            <a:fillRect/>
          </a:stretch>
        </p:blipFill>
        <p:spPr bwMode="auto">
          <a:xfrm>
            <a:off x="5230813" y="3201988"/>
            <a:ext cx="2941637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31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585788" y="188913"/>
            <a:ext cx="7416800" cy="2952750"/>
          </a:xfrm>
        </p:spPr>
        <p:txBody>
          <a:bodyPr/>
          <a:lstStyle/>
          <a:p>
            <a:r>
              <a:rPr lang="ru-RU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Паралелеп</a:t>
            </a:r>
            <a:r>
              <a:rPr lang="uk-UA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іпед</a:t>
            </a:r>
            <a:endParaRPr lang="ru-RU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997200"/>
            <a:ext cx="31067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585788" y="2925763"/>
            <a:ext cx="1943100" cy="29511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3059113" y="3716338"/>
            <a:ext cx="1655762" cy="1655762"/>
          </a:xfrm>
          <a:prstGeom prst="cube">
            <a:avLst>
              <a:gd name="adj" fmla="val 25000"/>
            </a:avLst>
          </a:prstGeom>
          <a:solidFill>
            <a:srgbClr val="DDE9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8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uk-UA" sz="3600" dirty="0">
                <a:solidFill>
                  <a:schemeClr val="bg1"/>
                </a:solidFill>
              </a:rPr>
              <a:t>Паралелепіпедом називають призму, основою якої є </a:t>
            </a:r>
            <a:r>
              <a:rPr lang="uk-UA" sz="3600" u="sng" dirty="0">
                <a:solidFill>
                  <a:srgbClr val="FFFF00"/>
                </a:solidFill>
              </a:rPr>
              <a:t>паралелограм</a:t>
            </a:r>
            <a:r>
              <a:rPr lang="uk-UA" sz="4000" dirty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1126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43"/>
          <a:stretch>
            <a:fillRect/>
          </a:stretch>
        </p:blipFill>
        <p:spPr>
          <a:xfrm>
            <a:off x="1115616" y="1916832"/>
            <a:ext cx="3167583" cy="2921187"/>
          </a:xfrm>
        </p:spPr>
      </p:pic>
      <p:pic>
        <p:nvPicPr>
          <p:cNvPr id="11268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02"/>
          <a:stretch>
            <a:fillRect/>
          </a:stretch>
        </p:blipFill>
        <p:spPr bwMode="auto">
          <a:xfrm>
            <a:off x="4860032" y="1988840"/>
            <a:ext cx="328295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41048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923928" y="1484784"/>
            <a:ext cx="4683125" cy="3791694"/>
          </a:xfrm>
        </p:spPr>
        <p:txBody>
          <a:bodyPr/>
          <a:lstStyle/>
          <a:p>
            <a:pPr algn="just"/>
            <a:r>
              <a:rPr lang="ru-RU" sz="2800" dirty="0" err="1"/>
              <a:t>Паралелепіпед</a:t>
            </a:r>
            <a:r>
              <a:rPr lang="ru-RU" sz="2800" dirty="0"/>
              <a:t>, </a:t>
            </a:r>
            <a:r>
              <a:rPr lang="ru-RU" sz="2800" dirty="0" err="1"/>
              <a:t>бічні</a:t>
            </a:r>
            <a:r>
              <a:rPr lang="ru-RU" sz="2800" dirty="0"/>
              <a:t> ребра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/>
              <a:t>перпендикулярні</a:t>
            </a:r>
            <a:r>
              <a:rPr lang="ru-RU" sz="2800" dirty="0"/>
              <a:t> до </a:t>
            </a:r>
            <a:r>
              <a:rPr lang="ru-RU" sz="2800" dirty="0" err="1"/>
              <a:t>площин</a:t>
            </a:r>
            <a:r>
              <a:rPr lang="ru-RU" sz="2800" dirty="0"/>
              <a:t> </a:t>
            </a:r>
            <a:r>
              <a:rPr lang="ru-RU" sz="2800" dirty="0" err="1"/>
              <a:t>основи</a:t>
            </a:r>
            <a:r>
              <a:rPr lang="ru-RU" sz="2800" dirty="0"/>
              <a:t>, </a:t>
            </a:r>
            <a:r>
              <a:rPr lang="ru-RU" sz="2800" dirty="0" err="1"/>
              <a:t>називають</a:t>
            </a:r>
            <a:r>
              <a:rPr lang="ru-RU" sz="2800" dirty="0"/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прямим </a:t>
            </a:r>
            <a:r>
              <a:rPr lang="ru-RU" sz="2800" b="1" i="1" dirty="0" err="1">
                <a:solidFill>
                  <a:srgbClr val="002060"/>
                </a:solidFill>
              </a:rPr>
              <a:t>паралелепіпедом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бічні</a:t>
            </a:r>
            <a:r>
              <a:rPr lang="ru-RU" sz="2800" dirty="0"/>
              <a:t> </a:t>
            </a:r>
            <a:r>
              <a:rPr lang="ru-RU" sz="2800" dirty="0" err="1"/>
              <a:t>грані</a:t>
            </a:r>
            <a:r>
              <a:rPr lang="ru-RU" sz="2800" dirty="0"/>
              <a:t> – </a:t>
            </a:r>
            <a:r>
              <a:rPr lang="ru-RU" sz="2800" b="1" i="1" dirty="0" err="1">
                <a:solidFill>
                  <a:srgbClr val="002060"/>
                </a:solidFill>
              </a:rPr>
              <a:t>прямокутники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2291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43"/>
          <a:stretch>
            <a:fillRect/>
          </a:stretch>
        </p:blipFill>
        <p:spPr>
          <a:xfrm>
            <a:off x="434752" y="1844824"/>
            <a:ext cx="3330575" cy="3070225"/>
          </a:xfrm>
        </p:spPr>
      </p:pic>
      <p:sp>
        <p:nvSpPr>
          <p:cNvPr id="12292" name="Rectangle 2"/>
          <p:cNvSpPr txBox="1">
            <a:spLocks noChangeArrowheads="1"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fontAlgn="auto">
              <a:spcAft>
                <a:spcPts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uk-UA" dirty="0"/>
              <a:t>Прямий паралелепіпед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5199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474</Words>
  <Application>Microsoft Office PowerPoint</Application>
  <PresentationFormat>Экран (4:3)</PresentationFormat>
  <Paragraphs>99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Тема Office</vt:lpstr>
      <vt:lpstr>Формула</vt:lpstr>
      <vt:lpstr>Презентация PowerPoint</vt:lpstr>
      <vt:lpstr>Поняття про об’єм тіла 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Паралелепіпед</vt:lpstr>
      <vt:lpstr> Паралелепіпедом називають призму, основою якої є паралелограм.</vt:lpstr>
      <vt:lpstr>Паралелепіпед, бічні ребра якого перпендикулярні до площин основи, називають прямим паралелепіпедом. Його бічні грані – прямокутники.</vt:lpstr>
      <vt:lpstr>Прямокутний паралелепіпед</vt:lpstr>
      <vt:lpstr>Презентация PowerPoint</vt:lpstr>
      <vt:lpstr>Куб</vt:lpstr>
      <vt:lpstr>Презентация PowerPoint</vt:lpstr>
      <vt:lpstr>Прямий паралелепіпед</vt:lpstr>
      <vt:lpstr>Прямокутний паралелепіпед</vt:lpstr>
      <vt:lpstr>Куб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Котя</dc:creator>
  <cp:lastModifiedBy>Пользователь</cp:lastModifiedBy>
  <cp:revision>3</cp:revision>
  <dcterms:created xsi:type="dcterms:W3CDTF">2020-01-27T18:39:58Z</dcterms:created>
  <dcterms:modified xsi:type="dcterms:W3CDTF">2021-01-12T11:42:12Z</dcterms:modified>
</cp:coreProperties>
</file>