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2.png" ContentType="image/png"/>
  <Override PartName="/ppt/media/image1.png" ContentType="image/png"/>
  <Override PartName="/ppt/media/image21.png" ContentType="image/png"/>
  <Override PartName="/ppt/media/image3.png" ContentType="image/png"/>
  <Override PartName="/ppt/media/image15.jpeg" ContentType="image/jpeg"/>
  <Override PartName="/ppt/media/image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18.png" ContentType="image/png"/>
  <Override PartName="/ppt/media/image14.jpeg" ContentType="image/jpeg"/>
  <Override PartName="/ppt/media/image20.png" ContentType="image/png"/>
  <Override PartName="/ppt/media/image13.png" ContentType="image/png"/>
  <Override PartName="/ppt/media/image12.png" ContentType="image/png"/>
  <Override PartName="/ppt/media/image4.png" ContentType="image/png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scatterChart>
        <c:scatterStyle val="lineMarker"/>
        <c:varyColors val="0"/>
        <c:ser>
          <c:idx val="0"/>
          <c:order val="0"/>
          <c:spPr>
            <a:solidFill>
              <a:srgbClr val="ad4440"/>
            </a:solidFill>
            <a:ln w="47520">
              <a:solidFill>
                <a:srgbClr val="ad4440"/>
              </a:solidFill>
              <a:round/>
            </a:ln>
          </c:spPr>
          <c:marker>
            <c:symbol val="square"/>
            <c:size val="5"/>
            <c:spPr>
              <a:solidFill>
                <a:srgbClr val="ad4440"/>
              </a:solidFill>
            </c:spPr>
          </c:marker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xVal>
            <c:numRef>
              <c:f>1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axId val="67978351"/>
        <c:axId val="5376826"/>
      </c:scatterChart>
      <c:valAx>
        <c:axId val="67978351"/>
        <c:scaling>
          <c:orientation val="minMax"/>
          <c:max val="46"/>
          <c:min val="35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uk-UA" sz="1800" spc="-1" strike="noStrike">
                    <a:solidFill>
                      <a:srgbClr val="000000"/>
                    </a:solidFill>
                    <a:latin typeface="Calibri"/>
                    <a:ea typeface="SimHei"/>
                  </a:defRPr>
                </a:pPr>
                <a:r>
                  <a:rPr b="1" lang="uk-UA" sz="1800" spc="-1" strike="noStrike">
                    <a:solidFill>
                      <a:srgbClr val="000000"/>
                    </a:solidFill>
                    <a:latin typeface="Calibri"/>
                    <a:ea typeface="SimHei"/>
                  </a:rPr>
                  <a:t>Розмір взуття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SimHei"/>
              </a:defRPr>
            </a:pPr>
          </a:p>
        </c:txPr>
        <c:crossAx val="5376826"/>
        <c:crosses val="autoZero"/>
        <c:crossBetween val="midCat"/>
        <c:majorUnit val="1"/>
      </c:valAx>
      <c:valAx>
        <c:axId val="537682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uk-UA" sz="1800" spc="-1" strike="noStrike">
                    <a:solidFill>
                      <a:srgbClr val="000000"/>
                    </a:solidFill>
                    <a:latin typeface="Calibri"/>
                    <a:ea typeface="SimHei"/>
                  </a:defRPr>
                </a:pPr>
                <a:r>
                  <a:rPr b="1" lang="uk-UA" sz="1800" spc="-1" strike="noStrike">
                    <a:solidFill>
                      <a:srgbClr val="000000"/>
                    </a:solidFill>
                    <a:latin typeface="Calibri"/>
                    <a:ea typeface="SimHei"/>
                  </a:rPr>
                  <a:t>Кількість учнів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SimHei"/>
              </a:defRPr>
            </a:pPr>
          </a:p>
        </c:txPr>
        <c:crossAx val="67978351"/>
        <c:crosses val="autoZero"/>
        <c:crossBetween val="midCat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gapWidth val="150"/>
        <c:overlap val="0"/>
        <c:axId val="91302300"/>
        <c:axId val="69238765"/>
      </c:barChart>
      <c:catAx>
        <c:axId val="91302300"/>
        <c:scaling>
          <c:orientation val="minMax"/>
        </c:scaling>
        <c:delete val="0"/>
        <c:axPos val="b"/>
        <c:numFmt formatCode="[$-422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  <a:ea typeface="SimHei"/>
              </a:defRPr>
            </a:pPr>
          </a:p>
        </c:txPr>
        <c:crossAx val="69238765"/>
        <c:crosses val="autoZero"/>
        <c:auto val="1"/>
        <c:lblAlgn val="ctr"/>
        <c:lblOffset val="100"/>
        <c:noMultiLvlLbl val="0"/>
      </c:catAx>
      <c:valAx>
        <c:axId val="6923876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  <a:ea typeface="SimHei"/>
              </a:defRPr>
            </a:pPr>
          </a:p>
        </c:txPr>
        <c:crossAx val="9130230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gradFill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e5f99"/>
                  </a:gs>
                  <a:gs pos="100000">
                    <a:srgbClr val="3c7ac7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9c2f2c"/>
                  </a:gs>
                  <a:gs pos="100000">
                    <a:srgbClr val="cb3d39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bebebe"/>
                  </a:gs>
                  <a:gs pos="100000">
                    <a:srgbClr val="f7f7f7"/>
                  </a:gs>
                </a:gsLst>
                <a:lin ang="16200000"/>
              </a:gra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mbria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mbria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2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mbria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2000" spc="-1" strike="noStrike">
                    <a:solidFill>
                      <a:srgbClr val="000000"/>
                    </a:solidFill>
                    <a:latin typeface="Cambria"/>
                    <a:ea typeface="SimHei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eparator>
</c:separator>
            <c:showLeaderLines val="0"/>
          </c:dLbls>
          <c:val>
            <c:numRef>
              <c:f>0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</c:ser>
      </c:pie3DChart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EC07E-3E6B-4CBD-B6A7-3851B0B12503}" type="doc">
      <dgm:prSet loTypeId="urn:microsoft.com/office/officeart/2005/8/layout/vList6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0F771D-B1BB-4045-A57A-99237F1A7D88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5CA1A208-750B-46D8-AF77-8984F508A698}" type="parTrans" cxnId="{94E2084C-1197-495B-9724-5F7A613710ED}">
      <dgm:prSet/>
      <dgm:spPr/>
      <dgm:t>
        <a:bodyPr/>
        <a:lstStyle/>
        <a:p>
          <a:endParaRPr lang="uk-UA" sz="1200"/>
        </a:p>
      </dgm:t>
    </dgm:pt>
    <dgm:pt modelId="{6E4092D6-6F23-477D-82EF-AD9F97894C5A}" type="sibTrans" cxnId="{94E2084C-1197-495B-9724-5F7A613710ED}">
      <dgm:prSet/>
      <dgm:spPr/>
      <dgm:t>
        <a:bodyPr/>
        <a:lstStyle/>
        <a:p>
          <a:endParaRPr lang="uk-UA" sz="1200"/>
        </a:p>
      </dgm:t>
    </dgm:pt>
    <dgm:pt modelId="{9F5D0958-221C-41DD-8E25-6E71D03749C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E58F94FE-463E-4943-9B01-E6815AA28A4C}" type="parTrans" cxnId="{C8FACC96-E065-4DFB-9FF2-363195DAB3AA}">
      <dgm:prSet/>
      <dgm:spPr/>
      <dgm:t>
        <a:bodyPr/>
        <a:lstStyle/>
        <a:p>
          <a:endParaRPr lang="uk-UA" sz="1200"/>
        </a:p>
      </dgm:t>
    </dgm:pt>
    <dgm:pt modelId="{75A2BDE4-7CEB-4236-A22E-97069FFDFC71}" type="sibTrans" cxnId="{C8FACC96-E065-4DFB-9FF2-363195DAB3AA}">
      <dgm:prSet/>
      <dgm:spPr/>
      <dgm:t>
        <a:bodyPr/>
        <a:lstStyle/>
        <a:p>
          <a:endParaRPr lang="uk-UA" sz="1200"/>
        </a:p>
      </dgm:t>
    </dgm:pt>
    <dgm:pt modelId="{9223388D-091B-48F3-9A6E-14D224E031D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7AB3819B-BA7A-4535-96CA-5EA1611ECFA9}" type="parTrans" cxnId="{CD85A600-FF2B-4937-B2CE-45FB72A264AD}">
      <dgm:prSet/>
      <dgm:spPr/>
      <dgm:t>
        <a:bodyPr/>
        <a:lstStyle/>
        <a:p>
          <a:endParaRPr lang="uk-UA" sz="1200"/>
        </a:p>
      </dgm:t>
    </dgm:pt>
    <dgm:pt modelId="{03229A5B-4540-44FA-BD35-F75D62E3FDC8}" type="sibTrans" cxnId="{CD85A600-FF2B-4937-B2CE-45FB72A264AD}">
      <dgm:prSet/>
      <dgm:spPr/>
      <dgm:t>
        <a:bodyPr/>
        <a:lstStyle/>
        <a:p>
          <a:endParaRPr lang="uk-UA" sz="1200"/>
        </a:p>
      </dgm:t>
    </dgm:pt>
    <dgm:pt modelId="{5FA50AA8-75FB-4FB8-AC0F-C45AED67802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ІІІ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3415CCB6-C975-4BB8-A11A-68ABF8C9AC9A}" type="parTrans" cxnId="{902D9C32-B3C6-4B9D-B9B9-03324950F95C}">
      <dgm:prSet/>
      <dgm:spPr/>
      <dgm:t>
        <a:bodyPr/>
        <a:lstStyle/>
        <a:p>
          <a:endParaRPr lang="uk-UA" sz="1200"/>
        </a:p>
      </dgm:t>
    </dgm:pt>
    <dgm:pt modelId="{FD6945FE-4586-4D05-94CD-645194EF0C0E}" type="sibTrans" cxnId="{902D9C32-B3C6-4B9D-B9B9-03324950F95C}">
      <dgm:prSet/>
      <dgm:spPr/>
      <dgm:t>
        <a:bodyPr/>
        <a:lstStyle/>
        <a:p>
          <a:endParaRPr lang="uk-UA" sz="1200"/>
        </a:p>
      </dgm:t>
    </dgm:pt>
    <dgm:pt modelId="{B300C749-3239-4572-BA36-147D79418008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Збір даних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8D9E13-A910-403A-9346-D01C45B425C5}" type="parTrans" cxnId="{CB2389B0-9FC1-4773-A212-B82FFF221804}">
      <dgm:prSet/>
      <dgm:spPr/>
      <dgm:t>
        <a:bodyPr/>
        <a:lstStyle/>
        <a:p>
          <a:endParaRPr lang="ru-RU"/>
        </a:p>
      </dgm:t>
    </dgm:pt>
    <dgm:pt modelId="{BEDB0AAF-7B69-40B8-9605-FD5B54F0A9F2}" type="sibTrans" cxnId="{CB2389B0-9FC1-4773-A212-B82FFF221804}">
      <dgm:prSet/>
      <dgm:spPr/>
      <dgm:t>
        <a:bodyPr/>
        <a:lstStyle/>
        <a:p>
          <a:endParaRPr lang="ru-RU"/>
        </a:p>
      </dgm:t>
    </dgm:pt>
    <dgm:pt modelId="{BB868A72-E110-41AF-B453-1CF811833012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Обробка даних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C039F8-9C50-4DFF-B4F5-108324F8D7CA}" type="parTrans" cxnId="{B70CF364-9884-45B4-8545-F04C738282DB}">
      <dgm:prSet/>
      <dgm:spPr/>
      <dgm:t>
        <a:bodyPr/>
        <a:lstStyle/>
        <a:p>
          <a:endParaRPr lang="ru-RU"/>
        </a:p>
      </dgm:t>
    </dgm:pt>
    <dgm:pt modelId="{5337E565-614B-415B-BBA5-A42140189868}" type="sibTrans" cxnId="{B70CF364-9884-45B4-8545-F04C738282DB}">
      <dgm:prSet/>
      <dgm:spPr/>
      <dgm:t>
        <a:bodyPr/>
        <a:lstStyle/>
        <a:p>
          <a:endParaRPr lang="ru-RU"/>
        </a:p>
      </dgm:t>
    </dgm:pt>
    <dgm:pt modelId="{F6BA6F13-D258-49E9-B57E-BBD4D579BACC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Аналіз даних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DDA49B-5251-433C-806B-99D26836FB06}" type="parTrans" cxnId="{A164E4A5-20C0-4F87-8364-1069396C0F10}">
      <dgm:prSet/>
      <dgm:spPr/>
      <dgm:t>
        <a:bodyPr/>
        <a:lstStyle/>
        <a:p>
          <a:endParaRPr lang="ru-RU"/>
        </a:p>
      </dgm:t>
    </dgm:pt>
    <dgm:pt modelId="{BE542A23-ABA4-4A0B-B891-B7D74B10798A}" type="sibTrans" cxnId="{A164E4A5-20C0-4F87-8364-1069396C0F10}">
      <dgm:prSet/>
      <dgm:spPr/>
      <dgm:t>
        <a:bodyPr/>
        <a:lstStyle/>
        <a:p>
          <a:endParaRPr lang="ru-RU"/>
        </a:p>
      </dgm:t>
    </dgm:pt>
    <dgm:pt modelId="{3CA2B838-BB97-44DF-A1DB-1236B5C072F7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Висновки і рекомендації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98827A-6D94-4854-8C15-DAFB0A138FBE}" type="parTrans" cxnId="{97A7B263-2A40-4261-BCD7-F20727157672}">
      <dgm:prSet/>
      <dgm:spPr/>
      <dgm:t>
        <a:bodyPr/>
        <a:lstStyle/>
        <a:p>
          <a:endParaRPr lang="ru-RU"/>
        </a:p>
      </dgm:t>
    </dgm:pt>
    <dgm:pt modelId="{497AAD5A-9239-44E6-8BBC-A0172EB4F27C}" type="sibTrans" cxnId="{97A7B263-2A40-4261-BCD7-F20727157672}">
      <dgm:prSet/>
      <dgm:spPr/>
      <dgm:t>
        <a:bodyPr/>
        <a:lstStyle/>
        <a:p>
          <a:endParaRPr lang="ru-RU"/>
        </a:p>
      </dgm:t>
    </dgm:pt>
    <dgm:pt modelId="{D6BC4C48-16E9-4BA2-871B-A1EE73C0C71E}" type="pres">
      <dgm:prSet presAssocID="{8D9EC07E-3E6B-4CBD-B6A7-3851B0B125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58C79A-3B82-44B5-B9B6-CDCEB253B490}" type="pres">
      <dgm:prSet presAssocID="{600F771D-B1BB-4045-A57A-99237F1A7D88}" presName="linNode" presStyleCnt="0"/>
      <dgm:spPr/>
      <dgm:t>
        <a:bodyPr/>
        <a:lstStyle/>
        <a:p>
          <a:endParaRPr lang="ru-RU"/>
        </a:p>
      </dgm:t>
    </dgm:pt>
    <dgm:pt modelId="{98399C6C-9059-4DCF-BC20-D49B142E0C65}" type="pres">
      <dgm:prSet presAssocID="{600F771D-B1BB-4045-A57A-99237F1A7D8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4A690-04F7-49D8-9C03-4F466B8A65FA}" type="pres">
      <dgm:prSet presAssocID="{600F771D-B1BB-4045-A57A-99237F1A7D8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E16B1-3CAA-4BBC-8105-8D4F90A6850D}" type="pres">
      <dgm:prSet presAssocID="{6E4092D6-6F23-477D-82EF-AD9F97894C5A}" presName="spacing" presStyleCnt="0"/>
      <dgm:spPr/>
      <dgm:t>
        <a:bodyPr/>
        <a:lstStyle/>
        <a:p>
          <a:endParaRPr lang="ru-RU"/>
        </a:p>
      </dgm:t>
    </dgm:pt>
    <dgm:pt modelId="{F40DA977-15B3-40A4-8D97-B5E2F6F8DC0F}" type="pres">
      <dgm:prSet presAssocID="{9F5D0958-221C-41DD-8E25-6E71D03749CA}" presName="linNode" presStyleCnt="0"/>
      <dgm:spPr/>
      <dgm:t>
        <a:bodyPr/>
        <a:lstStyle/>
        <a:p>
          <a:endParaRPr lang="ru-RU"/>
        </a:p>
      </dgm:t>
    </dgm:pt>
    <dgm:pt modelId="{24ACD1FC-B39D-4F29-B0B8-56C5399073AB}" type="pres">
      <dgm:prSet presAssocID="{9F5D0958-221C-41DD-8E25-6E71D03749C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A7A2E-43DF-40B6-B5AA-6B88760DBE9F}" type="pres">
      <dgm:prSet presAssocID="{9F5D0958-221C-41DD-8E25-6E71D03749C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1713-6A9F-4651-B530-6863012600E1}" type="pres">
      <dgm:prSet presAssocID="{75A2BDE4-7CEB-4236-A22E-97069FFDFC71}" presName="spacing" presStyleCnt="0"/>
      <dgm:spPr/>
      <dgm:t>
        <a:bodyPr/>
        <a:lstStyle/>
        <a:p>
          <a:endParaRPr lang="ru-RU"/>
        </a:p>
      </dgm:t>
    </dgm:pt>
    <dgm:pt modelId="{F56AF939-3D31-44F7-A842-B6AA7DC6B514}" type="pres">
      <dgm:prSet presAssocID="{5FA50AA8-75FB-4FB8-AC0F-C45AED67802A}" presName="linNode" presStyleCnt="0"/>
      <dgm:spPr/>
      <dgm:t>
        <a:bodyPr/>
        <a:lstStyle/>
        <a:p>
          <a:endParaRPr lang="ru-RU"/>
        </a:p>
      </dgm:t>
    </dgm:pt>
    <dgm:pt modelId="{CA55812B-D6BC-4FC1-A4DF-6DE7E46F53FB}" type="pres">
      <dgm:prSet presAssocID="{5FA50AA8-75FB-4FB8-AC0F-C45AED67802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EE61-8304-4901-9830-83295FC53308}" type="pres">
      <dgm:prSet presAssocID="{5FA50AA8-75FB-4FB8-AC0F-C45AED67802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B0993-EB6F-4E35-8039-BCD581ECAB87}" type="pres">
      <dgm:prSet presAssocID="{FD6945FE-4586-4D05-94CD-645194EF0C0E}" presName="spacing" presStyleCnt="0"/>
      <dgm:spPr/>
      <dgm:t>
        <a:bodyPr/>
        <a:lstStyle/>
        <a:p>
          <a:endParaRPr lang="ru-RU"/>
        </a:p>
      </dgm:t>
    </dgm:pt>
    <dgm:pt modelId="{98BDB060-33D8-4785-B857-276A2B95D4BC}" type="pres">
      <dgm:prSet presAssocID="{9223388D-091B-48F3-9A6E-14D224E031DA}" presName="linNode" presStyleCnt="0"/>
      <dgm:spPr/>
      <dgm:t>
        <a:bodyPr/>
        <a:lstStyle/>
        <a:p>
          <a:endParaRPr lang="ru-RU"/>
        </a:p>
      </dgm:t>
    </dgm:pt>
    <dgm:pt modelId="{77587C0B-144C-41A7-8351-1C6405623428}" type="pres">
      <dgm:prSet presAssocID="{9223388D-091B-48F3-9A6E-14D224E031D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F46EB-ADAE-4F50-9F93-057FFD55AB85}" type="pres">
      <dgm:prSet presAssocID="{9223388D-091B-48F3-9A6E-14D224E031D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7DB6D-C8A0-471C-A3FF-8EAB3066A1B9}" type="presOf" srcId="{3CA2B838-BB97-44DF-A1DB-1236B5C072F7}" destId="{B8BF46EB-ADAE-4F50-9F93-057FFD55AB85}" srcOrd="0" destOrd="0" presId="urn:microsoft.com/office/officeart/2005/8/layout/vList6"/>
    <dgm:cxn modelId="{92DEF404-147D-4BA4-B1D7-33D7B28214BC}" type="presOf" srcId="{9223388D-091B-48F3-9A6E-14D224E031DA}" destId="{77587C0B-144C-41A7-8351-1C6405623428}" srcOrd="0" destOrd="0" presId="urn:microsoft.com/office/officeart/2005/8/layout/vList6"/>
    <dgm:cxn modelId="{97A7B263-2A40-4261-BCD7-F20727157672}" srcId="{9223388D-091B-48F3-9A6E-14D224E031DA}" destId="{3CA2B838-BB97-44DF-A1DB-1236B5C072F7}" srcOrd="0" destOrd="0" parTransId="{6B98827A-6D94-4854-8C15-DAFB0A138FBE}" sibTransId="{497AAD5A-9239-44E6-8BBC-A0172EB4F27C}"/>
    <dgm:cxn modelId="{B5CEBCD3-4CED-4146-87BA-E1FF66B769C4}" type="presOf" srcId="{8D9EC07E-3E6B-4CBD-B6A7-3851B0B12503}" destId="{D6BC4C48-16E9-4BA2-871B-A1EE73C0C71E}" srcOrd="0" destOrd="0" presId="urn:microsoft.com/office/officeart/2005/8/layout/vList6"/>
    <dgm:cxn modelId="{902D9C32-B3C6-4B9D-B9B9-03324950F95C}" srcId="{8D9EC07E-3E6B-4CBD-B6A7-3851B0B12503}" destId="{5FA50AA8-75FB-4FB8-AC0F-C45AED67802A}" srcOrd="2" destOrd="0" parTransId="{3415CCB6-C975-4BB8-A11A-68ABF8C9AC9A}" sibTransId="{FD6945FE-4586-4D05-94CD-645194EF0C0E}"/>
    <dgm:cxn modelId="{C8FACC96-E065-4DFB-9FF2-363195DAB3AA}" srcId="{8D9EC07E-3E6B-4CBD-B6A7-3851B0B12503}" destId="{9F5D0958-221C-41DD-8E25-6E71D03749CA}" srcOrd="1" destOrd="0" parTransId="{E58F94FE-463E-4943-9B01-E6815AA28A4C}" sibTransId="{75A2BDE4-7CEB-4236-A22E-97069FFDFC71}"/>
    <dgm:cxn modelId="{B012ECA8-E62D-4728-B21A-96A955F7998E}" type="presOf" srcId="{BB868A72-E110-41AF-B453-1CF811833012}" destId="{670A7A2E-43DF-40B6-B5AA-6B88760DBE9F}" srcOrd="0" destOrd="0" presId="urn:microsoft.com/office/officeart/2005/8/layout/vList6"/>
    <dgm:cxn modelId="{CB2389B0-9FC1-4773-A212-B82FFF221804}" srcId="{600F771D-B1BB-4045-A57A-99237F1A7D88}" destId="{B300C749-3239-4572-BA36-147D79418008}" srcOrd="0" destOrd="0" parTransId="{5B8D9E13-A910-403A-9346-D01C45B425C5}" sibTransId="{BEDB0AAF-7B69-40B8-9605-FD5B54F0A9F2}"/>
    <dgm:cxn modelId="{CC87B90D-F92C-4E8C-8889-9FEF806BFE5A}" type="presOf" srcId="{9F5D0958-221C-41DD-8E25-6E71D03749CA}" destId="{24ACD1FC-B39D-4F29-B0B8-56C5399073AB}" srcOrd="0" destOrd="0" presId="urn:microsoft.com/office/officeart/2005/8/layout/vList6"/>
    <dgm:cxn modelId="{6CC49640-8A20-4D0A-A522-2DBB7DE2395D}" type="presOf" srcId="{600F771D-B1BB-4045-A57A-99237F1A7D88}" destId="{98399C6C-9059-4DCF-BC20-D49B142E0C65}" srcOrd="0" destOrd="0" presId="urn:microsoft.com/office/officeart/2005/8/layout/vList6"/>
    <dgm:cxn modelId="{A164E4A5-20C0-4F87-8364-1069396C0F10}" srcId="{5FA50AA8-75FB-4FB8-AC0F-C45AED67802A}" destId="{F6BA6F13-D258-49E9-B57E-BBD4D579BACC}" srcOrd="0" destOrd="0" parTransId="{77DDA49B-5251-433C-806B-99D26836FB06}" sibTransId="{BE542A23-ABA4-4A0B-B891-B7D74B10798A}"/>
    <dgm:cxn modelId="{B70CF364-9884-45B4-8545-F04C738282DB}" srcId="{9F5D0958-221C-41DD-8E25-6E71D03749CA}" destId="{BB868A72-E110-41AF-B453-1CF811833012}" srcOrd="0" destOrd="0" parTransId="{6BC039F8-9C50-4DFF-B4F5-108324F8D7CA}" sibTransId="{5337E565-614B-415B-BBA5-A42140189868}"/>
    <dgm:cxn modelId="{04946DB3-A4EB-41EB-82CF-C812B3789B58}" type="presOf" srcId="{F6BA6F13-D258-49E9-B57E-BBD4D579BACC}" destId="{7C1EEE61-8304-4901-9830-83295FC53308}" srcOrd="0" destOrd="0" presId="urn:microsoft.com/office/officeart/2005/8/layout/vList6"/>
    <dgm:cxn modelId="{51FAD0BA-F872-4E58-9794-A8D2F5B1DF22}" type="presOf" srcId="{B300C749-3239-4572-BA36-147D79418008}" destId="{C7F4A690-04F7-49D8-9C03-4F466B8A65FA}" srcOrd="0" destOrd="0" presId="urn:microsoft.com/office/officeart/2005/8/layout/vList6"/>
    <dgm:cxn modelId="{F44A0A15-47F9-41FA-8B32-DDEF56321C4B}" type="presOf" srcId="{5FA50AA8-75FB-4FB8-AC0F-C45AED67802A}" destId="{CA55812B-D6BC-4FC1-A4DF-6DE7E46F53FB}" srcOrd="0" destOrd="0" presId="urn:microsoft.com/office/officeart/2005/8/layout/vList6"/>
    <dgm:cxn modelId="{94E2084C-1197-495B-9724-5F7A613710ED}" srcId="{8D9EC07E-3E6B-4CBD-B6A7-3851B0B12503}" destId="{600F771D-B1BB-4045-A57A-99237F1A7D88}" srcOrd="0" destOrd="0" parTransId="{5CA1A208-750B-46D8-AF77-8984F508A698}" sibTransId="{6E4092D6-6F23-477D-82EF-AD9F97894C5A}"/>
    <dgm:cxn modelId="{CD85A600-FF2B-4937-B2CE-45FB72A264AD}" srcId="{8D9EC07E-3E6B-4CBD-B6A7-3851B0B12503}" destId="{9223388D-091B-48F3-9A6E-14D224E031DA}" srcOrd="3" destOrd="0" parTransId="{7AB3819B-BA7A-4535-96CA-5EA1611ECFA9}" sibTransId="{03229A5B-4540-44FA-BD35-F75D62E3FDC8}"/>
    <dgm:cxn modelId="{FB362305-F1A4-49B2-96A3-92EF8AA54920}" type="presParOf" srcId="{D6BC4C48-16E9-4BA2-871B-A1EE73C0C71E}" destId="{0F58C79A-3B82-44B5-B9B6-CDCEB253B490}" srcOrd="0" destOrd="0" presId="urn:microsoft.com/office/officeart/2005/8/layout/vList6"/>
    <dgm:cxn modelId="{0EBFDD76-7C1A-402A-973A-5A8C1AF68DB7}" type="presParOf" srcId="{0F58C79A-3B82-44B5-B9B6-CDCEB253B490}" destId="{98399C6C-9059-4DCF-BC20-D49B142E0C65}" srcOrd="0" destOrd="0" presId="urn:microsoft.com/office/officeart/2005/8/layout/vList6"/>
    <dgm:cxn modelId="{E6E99EF1-D0E9-4C32-ADD9-BD25F030BB14}" type="presParOf" srcId="{0F58C79A-3B82-44B5-B9B6-CDCEB253B490}" destId="{C7F4A690-04F7-49D8-9C03-4F466B8A65FA}" srcOrd="1" destOrd="0" presId="urn:microsoft.com/office/officeart/2005/8/layout/vList6"/>
    <dgm:cxn modelId="{05E589C7-571A-4035-B1A6-53C943BE49A0}" type="presParOf" srcId="{D6BC4C48-16E9-4BA2-871B-A1EE73C0C71E}" destId="{5F1E16B1-3CAA-4BBC-8105-8D4F90A6850D}" srcOrd="1" destOrd="0" presId="urn:microsoft.com/office/officeart/2005/8/layout/vList6"/>
    <dgm:cxn modelId="{FB0FA628-BAB7-49AE-9AC4-37609211A283}" type="presParOf" srcId="{D6BC4C48-16E9-4BA2-871B-A1EE73C0C71E}" destId="{F40DA977-15B3-40A4-8D97-B5E2F6F8DC0F}" srcOrd="2" destOrd="0" presId="urn:microsoft.com/office/officeart/2005/8/layout/vList6"/>
    <dgm:cxn modelId="{187A5D38-0E11-4339-8E9F-7D644835B8E8}" type="presParOf" srcId="{F40DA977-15B3-40A4-8D97-B5E2F6F8DC0F}" destId="{24ACD1FC-B39D-4F29-B0B8-56C5399073AB}" srcOrd="0" destOrd="0" presId="urn:microsoft.com/office/officeart/2005/8/layout/vList6"/>
    <dgm:cxn modelId="{E7B269E4-5EAB-40CC-9128-34816CD963A0}" type="presParOf" srcId="{F40DA977-15B3-40A4-8D97-B5E2F6F8DC0F}" destId="{670A7A2E-43DF-40B6-B5AA-6B88760DBE9F}" srcOrd="1" destOrd="0" presId="urn:microsoft.com/office/officeart/2005/8/layout/vList6"/>
    <dgm:cxn modelId="{AB399EC8-F45D-43A6-8AFC-FA7F819BE576}" type="presParOf" srcId="{D6BC4C48-16E9-4BA2-871B-A1EE73C0C71E}" destId="{9DFA1713-6A9F-4651-B530-6863012600E1}" srcOrd="3" destOrd="0" presId="urn:microsoft.com/office/officeart/2005/8/layout/vList6"/>
    <dgm:cxn modelId="{3A03F5D3-C12D-4103-B750-789849428EC4}" type="presParOf" srcId="{D6BC4C48-16E9-4BA2-871B-A1EE73C0C71E}" destId="{F56AF939-3D31-44F7-A842-B6AA7DC6B514}" srcOrd="4" destOrd="0" presId="urn:microsoft.com/office/officeart/2005/8/layout/vList6"/>
    <dgm:cxn modelId="{5ADF49A8-E43A-4CFB-801F-930C995A81C6}" type="presParOf" srcId="{F56AF939-3D31-44F7-A842-B6AA7DC6B514}" destId="{CA55812B-D6BC-4FC1-A4DF-6DE7E46F53FB}" srcOrd="0" destOrd="0" presId="urn:microsoft.com/office/officeart/2005/8/layout/vList6"/>
    <dgm:cxn modelId="{5844FA80-5E6D-49F5-BFE3-5FB79F882064}" type="presParOf" srcId="{F56AF939-3D31-44F7-A842-B6AA7DC6B514}" destId="{7C1EEE61-8304-4901-9830-83295FC53308}" srcOrd="1" destOrd="0" presId="urn:microsoft.com/office/officeart/2005/8/layout/vList6"/>
    <dgm:cxn modelId="{F697937F-3A5E-46DA-A460-9C146430ABA6}" type="presParOf" srcId="{D6BC4C48-16E9-4BA2-871B-A1EE73C0C71E}" destId="{EB0B0993-EB6F-4E35-8039-BCD581ECAB87}" srcOrd="5" destOrd="0" presId="urn:microsoft.com/office/officeart/2005/8/layout/vList6"/>
    <dgm:cxn modelId="{1F18212D-265D-438A-A7EF-CF8358307FF5}" type="presParOf" srcId="{D6BC4C48-16E9-4BA2-871B-A1EE73C0C71E}" destId="{98BDB060-33D8-4785-B857-276A2B95D4BC}" srcOrd="6" destOrd="0" presId="urn:microsoft.com/office/officeart/2005/8/layout/vList6"/>
    <dgm:cxn modelId="{BBCD2E4F-5DAC-462B-93C4-6ADE2ADD354C}" type="presParOf" srcId="{98BDB060-33D8-4785-B857-276A2B95D4BC}" destId="{77587C0B-144C-41A7-8351-1C6405623428}" srcOrd="0" destOrd="0" presId="urn:microsoft.com/office/officeart/2005/8/layout/vList6"/>
    <dgm:cxn modelId="{528ACD80-8F2F-4978-A5FD-0262045CB8B7}" type="presParOf" srcId="{98BDB060-33D8-4785-B857-276A2B95D4BC}" destId="{B8BF46EB-ADAE-4F50-9F93-057FFD55AB85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F4A690-04F7-49D8-9C03-4F466B8A65FA}">
      <dsp:nvSpPr>
        <dsp:cNvPr id="0" name=""/>
        <dsp:cNvSpPr/>
      </dsp:nvSpPr>
      <dsp:spPr>
        <a:xfrm>
          <a:off x="2821316" y="1036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atin typeface="Times New Roman" pitchFamily="18" charset="0"/>
              <a:cs typeface="Times New Roman" pitchFamily="18" charset="0"/>
            </a:rPr>
            <a:t>Збір даних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1316" y="1036"/>
        <a:ext cx="4231975" cy="822438"/>
      </dsp:txXfrm>
    </dsp:sp>
    <dsp:sp modelId="{98399C6C-9059-4DCF-BC20-D49B142E0C65}">
      <dsp:nvSpPr>
        <dsp:cNvPr id="0" name=""/>
        <dsp:cNvSpPr/>
      </dsp:nvSpPr>
      <dsp:spPr>
        <a:xfrm>
          <a:off x="0" y="1036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36"/>
        <a:ext cx="2821316" cy="822438"/>
      </dsp:txXfrm>
    </dsp:sp>
    <dsp:sp modelId="{670A7A2E-43DF-40B6-B5AA-6B88760DBE9F}">
      <dsp:nvSpPr>
        <dsp:cNvPr id="0" name=""/>
        <dsp:cNvSpPr/>
      </dsp:nvSpPr>
      <dsp:spPr>
        <a:xfrm>
          <a:off x="2821316" y="905719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369814"/>
            <a:satOff val="-2030"/>
            <a:lumOff val="-23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69814"/>
              <a:satOff val="-2030"/>
              <a:lumOff val="-23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Обробка даних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905719"/>
        <a:ext cx="4231975" cy="822438"/>
      </dsp:txXfrm>
    </dsp:sp>
    <dsp:sp modelId="{24ACD1FC-B39D-4F29-B0B8-56C5399073AB}">
      <dsp:nvSpPr>
        <dsp:cNvPr id="0" name=""/>
        <dsp:cNvSpPr/>
      </dsp:nvSpPr>
      <dsp:spPr>
        <a:xfrm>
          <a:off x="0" y="905719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05719"/>
        <a:ext cx="2821316" cy="822438"/>
      </dsp:txXfrm>
    </dsp:sp>
    <dsp:sp modelId="{7C1EEE61-8304-4901-9830-83295FC53308}">
      <dsp:nvSpPr>
        <dsp:cNvPr id="0" name=""/>
        <dsp:cNvSpPr/>
      </dsp:nvSpPr>
      <dsp:spPr>
        <a:xfrm>
          <a:off x="2821316" y="1810401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739628"/>
            <a:satOff val="-4060"/>
            <a:lumOff val="-46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739628"/>
              <a:satOff val="-4060"/>
              <a:lumOff val="-4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Аналіз даних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1810401"/>
        <a:ext cx="4231975" cy="822438"/>
      </dsp:txXfrm>
    </dsp:sp>
    <dsp:sp modelId="{CA55812B-D6BC-4FC1-A4DF-6DE7E46F53FB}">
      <dsp:nvSpPr>
        <dsp:cNvPr id="0" name=""/>
        <dsp:cNvSpPr/>
      </dsp:nvSpPr>
      <dsp:spPr>
        <a:xfrm>
          <a:off x="0" y="1810401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8653377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7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7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ІІІ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10401"/>
        <a:ext cx="2821316" cy="822438"/>
      </dsp:txXfrm>
    </dsp:sp>
    <dsp:sp modelId="{B8BF46EB-ADAE-4F50-9F93-057FFD55AB85}">
      <dsp:nvSpPr>
        <dsp:cNvPr id="0" name=""/>
        <dsp:cNvSpPr/>
      </dsp:nvSpPr>
      <dsp:spPr>
        <a:xfrm>
          <a:off x="2821316" y="2715083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Висновки і рекомендації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2715083"/>
        <a:ext cx="4231975" cy="822438"/>
      </dsp:txXfrm>
    </dsp:sp>
    <dsp:sp modelId="{77587C0B-144C-41A7-8351-1C6405623428}">
      <dsp:nvSpPr>
        <dsp:cNvPr id="0" name=""/>
        <dsp:cNvSpPr/>
      </dsp:nvSpPr>
      <dsp:spPr>
        <a:xfrm>
          <a:off x="0" y="2715083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15083"/>
        <a:ext cx="2821316" cy="82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图片 6" descr="14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 hidden="1"/>
          <p:cNvSpPr/>
          <p:nvPr/>
        </p:nvSpPr>
        <p:spPr>
          <a:xfrm>
            <a:off x="0" y="0"/>
            <a:ext cx="9143640" cy="64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0" y="0"/>
            <a:ext cx="9143640" cy="64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图片 7" descr="3.pn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" name="图片 5" descr="1.png"/>
          <p:cNvPicPr/>
          <p:nvPr/>
        </p:nvPicPr>
        <p:blipFill>
          <a:blip r:embed="rId4"/>
          <a:stretch/>
        </p:blipFill>
        <p:spPr>
          <a:xfrm>
            <a:off x="0" y="0"/>
            <a:ext cx="2928600" cy="6357600"/>
          </a:xfrm>
          <a:prstGeom prst="rect">
            <a:avLst/>
          </a:prstGeom>
          <a:ln>
            <a:noFill/>
          </a:ln>
        </p:spPr>
      </p:pic>
      <p:pic>
        <p:nvPicPr>
          <p:cNvPr id="5" name="图片 6" descr="2.png"/>
          <p:cNvPicPr/>
          <p:nvPr/>
        </p:nvPicPr>
        <p:blipFill>
          <a:blip r:embed="rId5"/>
          <a:stretch/>
        </p:blipFill>
        <p:spPr>
          <a:xfrm>
            <a:off x="7000920" y="3643200"/>
            <a:ext cx="2142720" cy="1428480"/>
          </a:xfrm>
          <a:prstGeom prst="rect">
            <a:avLst/>
          </a:prstGeom>
          <a:ln>
            <a:noFill/>
          </a:ln>
        </p:spPr>
      </p:pic>
      <p:pic>
        <p:nvPicPr>
          <p:cNvPr id="6" name="图片 10" descr="7.png"/>
          <p:cNvPicPr/>
          <p:nvPr/>
        </p:nvPicPr>
        <p:blipFill>
          <a:blip r:embed="rId6"/>
          <a:stretch/>
        </p:blipFill>
        <p:spPr>
          <a:xfrm>
            <a:off x="0" y="0"/>
            <a:ext cx="9143640" cy="6643440"/>
          </a:xfrm>
          <a:prstGeom prst="rect">
            <a:avLst/>
          </a:prstGeom>
          <a:ln>
            <a:noFill/>
          </a:ln>
        </p:spPr>
      </p:pic>
      <p:pic>
        <p:nvPicPr>
          <p:cNvPr id="7" name="图片 11" descr="8.png"/>
          <p:cNvPicPr/>
          <p:nvPr/>
        </p:nvPicPr>
        <p:blipFill>
          <a:blip r:embed="rId7"/>
          <a:stretch/>
        </p:blipFill>
        <p:spPr>
          <a:xfrm>
            <a:off x="0" y="0"/>
            <a:ext cx="9143640" cy="4714560"/>
          </a:xfrm>
          <a:prstGeom prst="rect">
            <a:avLst/>
          </a:prstGeom>
          <a:ln>
            <a:noFill/>
          </a:ln>
        </p:spPr>
      </p:pic>
      <p:pic>
        <p:nvPicPr>
          <p:cNvPr id="8" name="图片 9" descr="5.png"/>
          <p:cNvPicPr/>
          <p:nvPr/>
        </p:nvPicPr>
        <p:blipFill>
          <a:blip r:embed="rId8"/>
          <a:stretch/>
        </p:blipFill>
        <p:spPr>
          <a:xfrm>
            <a:off x="0" y="0"/>
            <a:ext cx="2857320" cy="6857640"/>
          </a:xfrm>
          <a:prstGeom prst="rect">
            <a:avLst/>
          </a:prstGeom>
          <a:ln>
            <a:noFill/>
          </a:ln>
        </p:spPr>
      </p:pic>
      <p:pic>
        <p:nvPicPr>
          <p:cNvPr id="9" name="图片 12" descr="9.png"/>
          <p:cNvPicPr/>
          <p:nvPr/>
        </p:nvPicPr>
        <p:blipFill>
          <a:blip r:embed="rId9"/>
          <a:stretch/>
        </p:blipFill>
        <p:spPr>
          <a:xfrm>
            <a:off x="1785960" y="0"/>
            <a:ext cx="1142640" cy="1213920"/>
          </a:xfrm>
          <a:prstGeom prst="rect">
            <a:avLst/>
          </a:prstGeom>
          <a:ln>
            <a:noFill/>
          </a:ln>
        </p:spPr>
      </p:pic>
      <p:pic>
        <p:nvPicPr>
          <p:cNvPr id="10" name="图片 8" descr="4.png"/>
          <p:cNvPicPr/>
          <p:nvPr/>
        </p:nvPicPr>
        <p:blipFill>
          <a:blip r:embed="rId10"/>
          <a:stretch/>
        </p:blipFill>
        <p:spPr>
          <a:xfrm>
            <a:off x="0" y="5072040"/>
            <a:ext cx="9143640" cy="1785600"/>
          </a:xfrm>
          <a:prstGeom prst="rect">
            <a:avLst/>
          </a:prstGeom>
          <a:ln>
            <a:noFill/>
          </a:ln>
        </p:spPr>
      </p:pic>
      <p:pic>
        <p:nvPicPr>
          <p:cNvPr id="11" name="图片 13" descr="10.png"/>
          <p:cNvPicPr/>
          <p:nvPr/>
        </p:nvPicPr>
        <p:blipFill>
          <a:blip r:embed="rId11"/>
          <a:stretch/>
        </p:blipFill>
        <p:spPr>
          <a:xfrm>
            <a:off x="4572000" y="5572080"/>
            <a:ext cx="4571640" cy="1285560"/>
          </a:xfrm>
          <a:prstGeom prst="rect">
            <a:avLst/>
          </a:prstGeom>
          <a:ln>
            <a:noFill/>
          </a:ln>
        </p:spPr>
      </p:pic>
      <p:sp>
        <p:nvSpPr>
          <p:cNvPr id="12" name="PlaceHolder 3"/>
          <p:cNvSpPr>
            <a:spLocks noGrp="1"/>
          </p:cNvSpPr>
          <p:nvPr>
            <p:ph type="title"/>
          </p:nvPr>
        </p:nvSpPr>
        <p:spPr>
          <a:xfrm>
            <a:off x="2340000" y="1123920"/>
            <a:ext cx="6403680" cy="8949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zh-CN" sz="3600" spc="-1" strike="noStrike">
                <a:solidFill>
                  <a:srgbClr val="ffffff"/>
                </a:solidFill>
                <a:latin typeface="Calibri"/>
                <a:ea typeface="SimHei"/>
              </a:rPr>
              <a:t>单击此处</a:t>
            </a:r>
            <a:r>
              <a:rPr b="1" lang="zh-CN" sz="3600" spc="-1" strike="noStrike">
                <a:solidFill>
                  <a:srgbClr val="ffffff"/>
                </a:solidFill>
                <a:latin typeface="Calibri"/>
                <a:ea typeface="SimHei"/>
              </a:rPr>
              <a:t>编辑母版</a:t>
            </a:r>
            <a:r>
              <a:rPr b="1" lang="zh-CN" sz="3600" spc="-1" strike="noStrike">
                <a:solidFill>
                  <a:srgbClr val="ffffff"/>
                </a:solidFill>
                <a:latin typeface="Calibri"/>
                <a:ea typeface="SimHei"/>
              </a:rPr>
              <a:t>标题样式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6" descr="14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0" y="0"/>
            <a:ext cx="9143640" cy="64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457200" y="117360"/>
            <a:ext cx="8229240" cy="504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Образ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ец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заголо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вка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8360" y="83664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SimHei"/>
              </a:rPr>
              <a:t>Образец текста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Второй уровень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SimHei"/>
              </a:rPr>
              <a:t>Третий уровень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SimHei"/>
              </a:rPr>
              <a:t>Четвертый уровень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SimHei"/>
              </a:rPr>
              <a:t>Пятый уровень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6" descr="14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0" y="0"/>
            <a:ext cx="9143640" cy="64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правк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текст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у 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загол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овка 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клацн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іть 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мише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6" descr="14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0" y="0"/>
            <a:ext cx="9143640" cy="64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457200" y="117360"/>
            <a:ext cx="8229240" cy="504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Образ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ец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заголо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SimHei"/>
              </a:rPr>
              <a:t>вка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«Ст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ати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сти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ка 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зна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є 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все» </a:t>
            </a:r>
            <a:r>
              <a:rPr b="1" lang="ru-RU" sz="3200" spc="-1" strike="noStrike">
                <a:solidFill>
                  <a:srgbClr val="823634"/>
                </a:solidFill>
                <a:latin typeface="Cambria"/>
                <a:ea typeface="SimHei"/>
              </a:rPr>
              <a:t>–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132000" y="836640"/>
            <a:ext cx="5832360" cy="540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такими словами розпочинається друга частина роману Іллі Ільфа і Євгенія Петрова «Дванадцять стільців».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 </a:t>
            </a: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«Відомо, скільки якої їжі з’їдає в рік середній громадянин республіки… Відомо, скільки в країні мисливців, балерин, верстатів, собак усіх порід, велосипедів, пам’ятників, дівчат, маяків і швейних машинок… Як багато життя, повного запалу, пристрастей і думок, дивиться на нас зі статистичних таблиць. Від статистики не заховаєшся нікуди…»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Рисунок 1" descr=""/>
          <p:cNvPicPr/>
          <p:nvPr/>
        </p:nvPicPr>
        <p:blipFill>
          <a:blip r:embed="rId1"/>
          <a:stretch/>
        </p:blipFill>
        <p:spPr>
          <a:xfrm>
            <a:off x="313560" y="980640"/>
            <a:ext cx="2696760" cy="4341960"/>
          </a:xfrm>
          <a:prstGeom prst="rect">
            <a:avLst/>
          </a:prstGeom>
          <a:ln cap="sq" w="3816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Г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с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г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м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7" name="Диаграмма 5"/>
          <p:cNvGraphicFramePr/>
          <p:nvPr/>
        </p:nvGraphicFramePr>
        <p:xfrm>
          <a:off x="357120" y="714240"/>
          <a:ext cx="8500680" cy="51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К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у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г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в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а 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д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г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м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9" name="Диаграмма 3"/>
          <p:cNvGraphicFramePr/>
          <p:nvPr/>
        </p:nvGraphicFramePr>
        <p:xfrm>
          <a:off x="500040" y="857160"/>
          <a:ext cx="8429400" cy="50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л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ь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д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ії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в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б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к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67640" y="692640"/>
            <a:ext cx="8229240" cy="252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1" lang="uk-UA" sz="3200" spc="-1" strike="noStrike">
                <a:solidFill>
                  <a:srgbClr val="7030a0"/>
                </a:solidFill>
                <a:latin typeface="Cambria"/>
                <a:ea typeface="SimHei"/>
              </a:rPr>
              <a:t>Приклад.</a:t>
            </a:r>
            <a:r>
              <a:rPr b="0" lang="uk-UA" sz="3200" spc="-1" strike="noStrike">
                <a:solidFill>
                  <a:srgbClr val="7030a0"/>
                </a:solidFill>
                <a:latin typeface="Cambria"/>
                <a:ea typeface="SimHei"/>
              </a:rPr>
              <a:t> 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Учень 9 класу під час вивчення теми «Числові послідовності» отримав такі оцінки: 10, 10, 9, 11, 10, 8, 9, 10, 10, 9. Знайдіть середній бал учня.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331640" y="3429000"/>
            <a:ext cx="741636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9,6 – </a:t>
            </a:r>
            <a:r>
              <a:rPr b="1" i="1" lang="uk-UA" sz="3200" spc="-1" strike="noStrike">
                <a:solidFill>
                  <a:srgbClr val="823634"/>
                </a:solidFill>
                <a:latin typeface="Cambria"/>
                <a:ea typeface="宋体"/>
              </a:rPr>
              <a:t>середнє значення вибірки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(середнє арифметичне усіх її значень).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л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ь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д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ії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в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б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к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21200" y="1052640"/>
            <a:ext cx="8229240" cy="180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Число 10 є модою даної вибірки.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1" i="1" lang="uk-UA" sz="3200" spc="-1" strike="noStrike">
                <a:solidFill>
                  <a:srgbClr val="823634"/>
                </a:solidFill>
                <a:latin typeface="Cambria"/>
                <a:ea typeface="SimHei"/>
              </a:rPr>
              <a:t>Мода вибірки</a:t>
            </a:r>
            <a:r>
              <a:rPr b="0" lang="uk-UA" sz="3200" spc="-1" strike="noStrike">
                <a:solidFill>
                  <a:srgbClr val="823634"/>
                </a:solidFill>
                <a:latin typeface="Cambria"/>
                <a:ea typeface="SimHei"/>
              </a:rPr>
              <a:t> 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– це те її значення, яке трапляється найчастіше.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115640" y="2997000"/>
            <a:ext cx="741636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Моди вибірка може і не мати.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Наприклад: 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4, 5, 6, 7, 8.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Але вибірка може мати і дві моди: 2, 3, 4, 4, 5, 6, 6, 7, 8.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л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ь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д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е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ії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в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б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к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69440" y="620640"/>
            <a:ext cx="8229240" cy="180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Медіана вибірки</a:t>
            </a:r>
            <a:r>
              <a:rPr b="0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– це число, яке «поділяє» навпіл упорядковану сукупність усіх значень вибірки.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47840" y="1845000"/>
            <a:ext cx="849672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То ж упорядкуємо дану вибірку оцінок: 8, 9, 9, 9, 10, 10, 10, 10, 10, 11.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627840" y="2781000"/>
            <a:ext cx="813672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Оскільки вибірка має парне число значень, то медіана дорівнює півсумі двох її серединних значень. . 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1027440" y="4149000"/>
            <a:ext cx="806436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Якщо ж вибірка має непарне число значень, то медіана дорівнює числу, яке «поділяє» впорядковану вибірку навпіл.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Наприклад, для вибірки з чисел: </a:t>
            </a:r>
            <a:endParaRPr b="0" lang="uk-U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                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1, 1, 2, 2, 3, </a:t>
            </a:r>
            <a:r>
              <a:rPr b="1" lang="uk-UA" sz="2800" spc="-1" strike="noStrike" u="sng">
                <a:solidFill>
                  <a:srgbClr val="000000"/>
                </a:solidFill>
                <a:uFillTx/>
                <a:latin typeface="Cambria"/>
                <a:ea typeface="宋体"/>
              </a:rPr>
              <a:t>3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, 4, 4, 4, 5, 6  </a:t>
            </a:r>
            <a:endParaRPr b="0" lang="uk-U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                                                          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медіаною є число 3.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1" descr=""/>
          <p:cNvPicPr/>
          <p:nvPr/>
        </p:nvPicPr>
        <p:blipFill>
          <a:blip r:embed="rId1"/>
          <a:srcRect l="19495" t="20487" r="35399" b="36895"/>
          <a:stretch/>
        </p:blipFill>
        <p:spPr>
          <a:xfrm>
            <a:off x="0" y="928800"/>
            <a:ext cx="9143640" cy="4643280"/>
          </a:xfrm>
          <a:prstGeom prst="rect">
            <a:avLst/>
          </a:prstGeom>
          <a:ln w="9360">
            <a:noFill/>
          </a:ln>
        </p:spPr>
      </p:pic>
      <p:pic>
        <p:nvPicPr>
          <p:cNvPr id="212" name="Рисунок 2" descr=""/>
          <p:cNvPicPr/>
          <p:nvPr/>
        </p:nvPicPr>
        <p:blipFill>
          <a:blip r:embed="rId2"/>
          <a:srcRect l="20965" t="7185" r="29680" b="81275"/>
          <a:stretch/>
        </p:blipFill>
        <p:spPr>
          <a:xfrm>
            <a:off x="0" y="5572080"/>
            <a:ext cx="9143640" cy="128556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0" y="0"/>
            <a:ext cx="9143640" cy="9435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Hei"/>
              </a:rPr>
              <a:t>№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Hei"/>
              </a:rPr>
              <a:t>1.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Hei"/>
              </a:rPr>
              <a:t> Користуючись діаграмою, у якій відображено площі найбільших водосховищ України, установіть:</a:t>
            </a:r>
            <a:endParaRPr b="0" lang="uk-UA" sz="2800" spc="-1" strike="noStrike">
              <a:latin typeface="Arial"/>
            </a:endParaRPr>
          </a:p>
        </p:txBody>
      </p:sp>
    </p:spTree>
  </p:cSld>
  <p:transition>
    <p:split dir="out" orient="ver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1" descr=""/>
          <p:cNvPicPr/>
          <p:nvPr/>
        </p:nvPicPr>
        <p:blipFill>
          <a:blip r:embed="rId1"/>
          <a:srcRect l="20965" t="27923" r="29680" b="16560"/>
          <a:stretch/>
        </p:blipFill>
        <p:spPr>
          <a:xfrm>
            <a:off x="0" y="785880"/>
            <a:ext cx="9143640" cy="607176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0" y="0"/>
            <a:ext cx="9143640" cy="8218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Hei"/>
              </a:rPr>
              <a:t>№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Hei"/>
              </a:rPr>
              <a:t>2.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Hei"/>
              </a:rPr>
              <a:t> Користуючись діаграмою, на якій зображено відсотковий вміст солі у воді деяких водойм, установіть:</a:t>
            </a:r>
            <a:endParaRPr b="0" lang="uk-UA" sz="2400" spc="-1" strike="noStrike">
              <a:latin typeface="Arial"/>
            </a:endParaRPr>
          </a:p>
        </p:txBody>
      </p:sp>
    </p:spTree>
  </p:cSld>
  <p:transition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27640" y="836640"/>
            <a:ext cx="8136720" cy="158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За визначенням словника,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статистика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 (лат. </a:t>
            </a:r>
            <a:r>
              <a:rPr b="0" i="1" lang="en-US" sz="2800" spc="-1" strike="noStrike">
                <a:solidFill>
                  <a:srgbClr val="000000"/>
                </a:solidFill>
                <a:latin typeface="Cambria"/>
                <a:ea typeface="SimHei"/>
              </a:rPr>
              <a:t>stato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 – держава) – наука, що вивчає кількісний бік суспільних явищ і процеси у нерозривному їх зв’язку з якісним змістом.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99640" y="3285000"/>
            <a:ext cx="7848360" cy="15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Статистика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 – це наука, що збирає, обробляє та вивчає різні дані, які пов’язані з масовими явищами, процесами, подіями.</a:t>
            </a:r>
            <a:endParaRPr b="0" lang="uk-U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Готф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р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ід 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Ахен</a:t>
            </a: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валь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: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285920" y="4714920"/>
            <a:ext cx="165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mbria"/>
                <a:ea typeface="宋体"/>
              </a:rPr>
              <a:t>1719-1772рр.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996000" y="1700640"/>
            <a:ext cx="46080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Century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entury"/>
                <a:ea typeface="宋体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latin typeface="Century"/>
                <a:ea typeface="宋体"/>
              </a:rPr>
              <a:t>Німецький філософ, економіст, історик, юрист, педагог, один з засновників статистики 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178" name="Рисунок 7" descr=""/>
          <p:cNvPicPr/>
          <p:nvPr/>
        </p:nvPicPr>
        <p:blipFill>
          <a:blip r:embed="rId1"/>
          <a:stretch/>
        </p:blipFill>
        <p:spPr>
          <a:xfrm>
            <a:off x="785880" y="928800"/>
            <a:ext cx="2999880" cy="3714480"/>
          </a:xfrm>
          <a:prstGeom prst="rect">
            <a:avLst/>
          </a:prstGeom>
          <a:ln cap="sq"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27640" y="836640"/>
            <a:ext cx="77756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i="1" lang="uk-UA" sz="3200" spc="-1" strike="noStrike">
                <a:solidFill>
                  <a:srgbClr val="823634"/>
                </a:solidFill>
                <a:latin typeface="Cambria"/>
                <a:ea typeface="SimHei"/>
              </a:rPr>
              <a:t>	</a:t>
            </a:r>
            <a:r>
              <a:rPr b="1" i="1" lang="uk-UA" sz="3200" spc="-1" strike="noStrike">
                <a:solidFill>
                  <a:srgbClr val="823634"/>
                </a:solidFill>
                <a:latin typeface="Cambria"/>
                <a:ea typeface="SimHei"/>
              </a:rPr>
              <a:t>Математична статистика </a:t>
            </a:r>
            <a:r>
              <a:rPr b="1" lang="uk-UA" sz="3200" spc="-1" strike="noStrike">
                <a:solidFill>
                  <a:srgbClr val="823634"/>
                </a:solidFill>
                <a:latin typeface="Cambria"/>
                <a:ea typeface="SimHei"/>
              </a:rPr>
              <a:t>–</a:t>
            </a: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 розділ математики, який присвячений методам збору й обробки математичних даних та їх використанню для наукових і практичних спостережень.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Рисунок 3" descr=""/>
          <p:cNvPicPr/>
          <p:nvPr/>
        </p:nvPicPr>
        <p:blipFill>
          <a:blip r:embed="rId1"/>
          <a:srcRect l="0" t="0" r="0" b="8740"/>
          <a:stretch/>
        </p:blipFill>
        <p:spPr>
          <a:xfrm>
            <a:off x="5508000" y="2925000"/>
            <a:ext cx="3521160" cy="275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Статистичне дослідження складається: </a:t>
            </a:r>
            <a:endParaRPr b="0" lang="uk-UA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513222168"/>
              </p:ext>
            </p:extLst>
          </p:nvPr>
        </p:nvGraphicFramePr>
        <p:xfrm>
          <a:off x="857160" y="1714320"/>
          <a:ext cx="7052760" cy="353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transition>
    <p:fad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5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39640" y="836640"/>
            <a:ext cx="6408360" cy="2088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Постановка проблеми:</a:t>
            </a:r>
            <a:r>
              <a:rPr b="0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На взуттєвій фабриці потрібно знати, скільки пар взуття і яких розмірів треба виготовити. Як це з’ясувати?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11640" y="2637000"/>
            <a:ext cx="6192360" cy="3929040"/>
          </a:xfrm>
          <a:prstGeom prst="rect">
            <a:avLst/>
          </a:prstGeom>
          <a:noFill/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3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Шляхи вирішення проблеми:</a:t>
            </a:r>
            <a:r>
              <a:rPr b="0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опитати всіх людей надто довго і дорого. Тому роблять вибірку: опитують вибірково кілька десятків або сотень жінок. Ми опитали учнів нашого класу, а саме 25 чоловік.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pic>
        <p:nvPicPr>
          <p:cNvPr id="184" name="Рисунок 5" descr=""/>
          <p:cNvPicPr/>
          <p:nvPr/>
        </p:nvPicPr>
        <p:blipFill>
          <a:blip r:embed="rId1"/>
          <a:stretch/>
        </p:blipFill>
        <p:spPr>
          <a:xfrm>
            <a:off x="6922440" y="764640"/>
            <a:ext cx="2221200" cy="196596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6" descr=""/>
          <p:cNvPicPr/>
          <p:nvPr/>
        </p:nvPicPr>
        <p:blipFill>
          <a:blip r:embed="rId2"/>
          <a:stretch/>
        </p:blipFill>
        <p:spPr>
          <a:xfrm>
            <a:off x="6846120" y="3161880"/>
            <a:ext cx="2139120" cy="213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59800" y="620640"/>
            <a:ext cx="8229240" cy="201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uk-UA" sz="3200" spc="-1" strike="noStrike">
                <a:solidFill>
                  <a:srgbClr val="000000"/>
                </a:solidFill>
                <a:latin typeface="Cambria"/>
                <a:ea typeface="SimHei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В результаті опитування отримали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вибірку із 25 даних</a:t>
            </a:r>
            <a:r>
              <a:rPr b="0" lang="uk-UA" sz="2800" spc="-1" strike="noStrike">
                <a:solidFill>
                  <a:srgbClr val="823634"/>
                </a:solidFill>
                <a:latin typeface="Cambria"/>
                <a:ea typeface="SimHei"/>
              </a:rPr>
              <a:t>: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SimHei"/>
              </a:rPr>
              <a:t>43, 38, 36, 46, 37, 42, 40, 38, 40, 40, 39, 38, 37, 43, 36, 37, 38, 38, 41, 42, 40, 36, 38, 39, 40.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87800" y="2349000"/>
            <a:ext cx="806436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Запишемо цю вибірку ще раз, впорядкувавши її елементи за величиною.</a:t>
            </a:r>
            <a:endParaRPr b="0" lang="uk-U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36, 36, 36, 37, 37, 37, 38, 38, 38, 38, 38, 38, 39, 39, 40, 40, 40, 40, 40, 41, 42, 42, 43, 43, 46.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 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483640" y="4257000"/>
            <a:ext cx="6048360" cy="22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Такий спосіб запису вибірки називається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варіаційним рядом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, а кожне із значень називається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варіантою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Ч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с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б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л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и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ц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Table 2"/>
          <p:cNvGraphicFramePr/>
          <p:nvPr/>
        </p:nvGraphicFramePr>
        <p:xfrm>
          <a:off x="1285920" y="857160"/>
          <a:ext cx="7096680" cy="1079640"/>
        </p:xfrm>
        <a:graphic>
          <a:graphicData uri="http://schemas.openxmlformats.org/drawingml/2006/table">
            <a:tbl>
              <a:tblPr/>
              <a:tblGrid>
                <a:gridCol w="1156680"/>
                <a:gridCol w="659880"/>
                <a:gridCol w="659880"/>
                <a:gridCol w="659880"/>
                <a:gridCol w="659880"/>
                <a:gridCol w="659880"/>
                <a:gridCol w="659880"/>
                <a:gridCol w="659880"/>
                <a:gridCol w="659880"/>
                <a:gridCol w="660960"/>
              </a:tblGrid>
              <a:tr h="54000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0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Розмір взуття</a:t>
                      </a:r>
                      <a:endParaRPr b="0" lang="uk-UA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36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37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38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39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40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41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42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43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46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000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uk-UA" sz="20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Кількість учнів</a:t>
                      </a:r>
                      <a:endParaRPr b="0" lang="uk-UA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3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6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2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5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1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libri"/>
                          <a:ea typeface="SimHei"/>
                        </a:rPr>
                        <a:t>2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2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uk-UA" sz="2800" spc="-1" strike="noStrike">
                          <a:solidFill>
                            <a:srgbClr val="000000"/>
                          </a:solidFill>
                          <a:latin typeface="Cambria"/>
                          <a:ea typeface="Calibri"/>
                        </a:rPr>
                        <a:t>1</a:t>
                      </a:r>
                      <a:endParaRPr b="0" lang="uk-UA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1" name="CustomShape 3"/>
          <p:cNvSpPr/>
          <p:nvPr/>
        </p:nvSpPr>
        <p:spPr>
          <a:xfrm>
            <a:off x="395640" y="2241360"/>
            <a:ext cx="842472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Такі таблиці називають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частотними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. В них числа другого рядка – 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частоти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(показують, як часто трапляються у вибірці ті чи інші її значення).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1187640" y="3789000"/>
            <a:ext cx="763236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1" i="1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Відносною частотою</a:t>
            </a:r>
            <a:r>
              <a:rPr b="0" lang="uk-UA" sz="2800" spc="-1" strike="noStrike">
                <a:solidFill>
                  <a:srgbClr val="823634"/>
                </a:solidFill>
                <a:latin typeface="Cambria"/>
                <a:ea typeface="宋体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latin typeface="Cambria"/>
                <a:ea typeface="宋体"/>
              </a:rPr>
              <a:t>значення вибірки називається відношення частоти значення вибірки до кількості усіх значень вибірки, виражене у відсотках.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2195640" y="5445360"/>
            <a:ext cx="68403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宋体"/>
              </a:rPr>
              <a:t>	</a:t>
            </a:r>
            <a:r>
              <a:rPr b="0" lang="uk-UA" sz="2400" spc="-1" strike="noStrike">
                <a:solidFill>
                  <a:srgbClr val="000000"/>
                </a:solidFill>
                <a:latin typeface="Cambria"/>
                <a:ea typeface="宋体"/>
              </a:rPr>
              <a:t>Частота розміру взуття 37 дорівнює 3, а відносна частота – 12%, бо 3 : 25 = 0,12 = 12%.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117360"/>
            <a:ext cx="8229240" cy="50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П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л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і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г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н 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ч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а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с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о</a:t>
            </a:r>
            <a:r>
              <a:rPr b="1" lang="ru-RU" sz="2800" spc="-1" strike="noStrike">
                <a:solidFill>
                  <a:srgbClr val="823634"/>
                </a:solidFill>
                <a:latin typeface="Cambria"/>
                <a:ea typeface="SimHei"/>
              </a:rPr>
              <a:t>т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5" name="Диаграмма 5"/>
          <p:cNvGraphicFramePr/>
          <p:nvPr/>
        </p:nvGraphicFramePr>
        <p:xfrm>
          <a:off x="285840" y="714240"/>
          <a:ext cx="8643600" cy="51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Application>LibreOffice/6.4.1.2$Linux_X86_64 LibreOffice_project/4d224e95b98b138af42a64d84056446d09082932</Application>
  <Pages>0</Pages>
  <Words>354</Words>
  <Characters>0</Characters>
  <CharactersWithSpaces>0</CharactersWithSpace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2009-12-22T06:03:00Z</dcterms:created>
  <dc:creator>Тетяна</dc:creator>
  <dc:description/>
  <dc:language>uk-UA</dc:language>
  <cp:lastModifiedBy/>
  <cp:lastPrinted>1899-12-30T00:00:00Z</cp:lastPrinted>
  <dcterms:modified xsi:type="dcterms:W3CDTF">2020-04-14T20:36:43Z</dcterms:modified>
  <cp:revision>92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KSOProductBuildVer">
    <vt:lpwstr>1033-8.1.0.3018</vt:lpwstr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36</vt:i4>
  </property>
</Properties>
</file>