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9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17349B5-1932-4085-8D68-EC693EEF7819}">
          <p14:sldIdLst>
            <p14:sldId id="256"/>
            <p14:sldId id="268"/>
            <p14:sldId id="269"/>
            <p14:sldId id="259"/>
            <p14:sldId id="260"/>
            <p14:sldId id="270"/>
            <p14:sldId id="261"/>
            <p14:sldId id="262"/>
            <p14:sldId id="263"/>
            <p14:sldId id="264"/>
            <p14:sldId id="267"/>
            <p14:sldId id="266"/>
          </p14:sldIdLst>
        </p14:section>
        <p14:section name="Раздел без заголовка" id="{E5E367ED-5F10-4C87-9178-F68CD7470DC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85932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8783D-7CD5-408B-BE85-5AFFB31601F6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4A7AB-B2A5-4BC7-B21D-E1C038E50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64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4A7AB-B2A5-4BC7-B21D-E1C038E500F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1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50825" y="-747464"/>
            <a:ext cx="8642350" cy="6912769"/>
          </a:xfrm>
        </p:spPr>
        <p:txBody>
          <a:bodyPr/>
          <a:lstStyle/>
          <a:p>
            <a:pPr eaLnBrk="1" hangingPunct="1"/>
            <a:r>
              <a:rPr lang="ru-RU" sz="4800" b="1" dirty="0" err="1">
                <a:solidFill>
                  <a:srgbClr val="7030A0"/>
                </a:solidFill>
              </a:rPr>
              <a:t>Властив</a:t>
            </a:r>
            <a:r>
              <a:rPr lang="uk-UA" sz="4800" b="1" dirty="0" err="1">
                <a:solidFill>
                  <a:srgbClr val="7030A0"/>
                </a:solidFill>
              </a:rPr>
              <a:t>ість</a:t>
            </a:r>
            <a:r>
              <a:rPr lang="uk-UA" sz="4800" b="1" dirty="0">
                <a:solidFill>
                  <a:srgbClr val="7030A0"/>
                </a:solidFill>
              </a:rPr>
              <a:t> бісектриси трикутника</a:t>
            </a:r>
            <a:endParaRPr lang="ru-RU" sz="4800" dirty="0">
              <a:solidFill>
                <a:srgbClr val="7030A0"/>
              </a:solidFill>
            </a:endParaRPr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G-191\Desktop\89b2e1c3966659caf85127de33d43f2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70274"/>
            <a:ext cx="2812207" cy="204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7030A0"/>
                </a:solidFill>
              </a:rPr>
              <a:t>Задача 1.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1200"/>
            <a:ext cx="7922840" cy="4144963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rgbClr val="7030A0"/>
                </a:solidFill>
              </a:rPr>
              <a:t>Сторони трикутника дорівнюють 15, 18, 22 см. Коло, цент якого належить більшій стороні трикутника, дотикається до двох інших сторін. Знайдіть відрізки, на які цент кола ділить сторону трикутника.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1287587" cy="1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023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Задача 2.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err="1">
                <a:solidFill>
                  <a:srgbClr val="7030A0"/>
                </a:solidFill>
              </a:rPr>
              <a:t>Діагоналі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рівнобічної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трапеції</a:t>
            </a:r>
            <a:r>
              <a:rPr lang="ru-RU" b="1" dirty="0">
                <a:solidFill>
                  <a:srgbClr val="7030A0"/>
                </a:solidFill>
              </a:rPr>
              <a:t> є </a:t>
            </a:r>
            <a:r>
              <a:rPr lang="ru-RU" b="1" dirty="0" err="1">
                <a:solidFill>
                  <a:srgbClr val="7030A0"/>
                </a:solidFill>
              </a:rPr>
              <a:t>бісектрисами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її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гострих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кутів</a:t>
            </a:r>
            <a:r>
              <a:rPr lang="ru-RU" b="1" dirty="0">
                <a:solidFill>
                  <a:srgbClr val="7030A0"/>
                </a:solidFill>
              </a:rPr>
              <a:t>. </a:t>
            </a:r>
            <a:r>
              <a:rPr lang="ru-RU" b="1" dirty="0" err="1">
                <a:solidFill>
                  <a:srgbClr val="7030A0"/>
                </a:solidFill>
              </a:rPr>
              <a:t>Знайдіть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середню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лінію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трапеції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якщо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її</a:t>
            </a:r>
            <a:r>
              <a:rPr lang="ru-RU" b="1" dirty="0">
                <a:solidFill>
                  <a:srgbClr val="7030A0"/>
                </a:solidFill>
              </a:rPr>
              <a:t> периметр </a:t>
            </a:r>
            <a:r>
              <a:rPr lang="ru-RU" b="1" dirty="0" err="1">
                <a:solidFill>
                  <a:srgbClr val="7030A0"/>
                </a:solidFill>
              </a:rPr>
              <a:t>дорівнює</a:t>
            </a:r>
            <a:r>
              <a:rPr lang="ru-RU" b="1" dirty="0">
                <a:solidFill>
                  <a:srgbClr val="7030A0"/>
                </a:solidFill>
              </a:rPr>
              <a:t> 22 см. а </a:t>
            </a:r>
            <a:r>
              <a:rPr lang="ru-RU" b="1" dirty="0" err="1">
                <a:solidFill>
                  <a:srgbClr val="7030A0"/>
                </a:solidFill>
              </a:rPr>
              <a:t>діагональ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ділить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висоту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проведену</a:t>
            </a:r>
            <a:r>
              <a:rPr lang="ru-RU" b="1" dirty="0">
                <a:solidFill>
                  <a:srgbClr val="7030A0"/>
                </a:solidFill>
              </a:rPr>
              <a:t> з </a:t>
            </a:r>
            <a:r>
              <a:rPr lang="ru-RU" b="1" dirty="0" err="1">
                <a:solidFill>
                  <a:srgbClr val="7030A0"/>
                </a:solidFill>
              </a:rPr>
              <a:t>вершини</a:t>
            </a:r>
            <a:r>
              <a:rPr lang="ru-RU" b="1" dirty="0">
                <a:solidFill>
                  <a:srgbClr val="7030A0"/>
                </a:solidFill>
              </a:rPr>
              <a:t> тупого кута, у </a:t>
            </a:r>
            <a:r>
              <a:rPr lang="ru-RU" b="1" dirty="0" err="1">
                <a:solidFill>
                  <a:srgbClr val="7030A0"/>
                </a:solidFill>
              </a:rPr>
              <a:t>відношенні</a:t>
            </a:r>
            <a:r>
              <a:rPr lang="ru-RU" b="1" dirty="0">
                <a:solidFill>
                  <a:srgbClr val="7030A0"/>
                </a:solidFill>
              </a:rPr>
              <a:t> 4 : 3.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12858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26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/>
              <a:t>            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Домашнє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AA6110A-4DE7-4319-96A1-C1FD2BEAA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68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89C9B-50C0-439B-9B28-348FECE1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0594"/>
          </a:xfrm>
        </p:spPr>
        <p:txBody>
          <a:bodyPr/>
          <a:lstStyle/>
          <a:p>
            <a:r>
              <a:rPr lang="uk-UA" sz="3200" dirty="0">
                <a:solidFill>
                  <a:srgbClr val="7030A0"/>
                </a:solidFill>
              </a:rPr>
              <a:t>Перевірка домашньої роботи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D4A6C2-F81A-476E-B43A-A776FCA11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244" y="1338010"/>
            <a:ext cx="7848600" cy="4539262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Озвучити співвідношення: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96ADABD4-AACE-42CE-92EC-211DD33479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977175"/>
              </p:ext>
            </p:extLst>
          </p:nvPr>
        </p:nvGraphicFramePr>
        <p:xfrm>
          <a:off x="1023505" y="2144013"/>
          <a:ext cx="187166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609480" imgH="241200" progId="">
                  <p:embed/>
                </p:oleObj>
              </mc:Choice>
              <mc:Fallback>
                <p:oleObj name="Equation" r:id="rId3" imgW="609480" imgH="241200" progId="">
                  <p:embed/>
                  <p:pic>
                    <p:nvPicPr>
                      <p:cNvPr id="399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505" y="2144013"/>
                        <a:ext cx="1871663" cy="74136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76200">
                        <a:solidFill>
                          <a:srgbClr val="ACBFF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48348F0-2F47-4133-8A1D-17C8E2B89E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202855"/>
              </p:ext>
            </p:extLst>
          </p:nvPr>
        </p:nvGraphicFramePr>
        <p:xfrm>
          <a:off x="3135429" y="2162139"/>
          <a:ext cx="1659912" cy="685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583920" imgH="241200" progId="">
                  <p:embed/>
                </p:oleObj>
              </mc:Choice>
              <mc:Fallback>
                <p:oleObj name="Equation" r:id="rId5" imgW="583920" imgH="241200" progId="">
                  <p:embed/>
                  <p:pic>
                    <p:nvPicPr>
                      <p:cNvPr id="39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429" y="2162139"/>
                        <a:ext cx="1659912" cy="685616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76200">
                        <a:solidFill>
                          <a:srgbClr val="ACBFF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CFDC6D0D-87DA-4EEB-B821-F8DAD97B87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353987"/>
              </p:ext>
            </p:extLst>
          </p:nvPr>
        </p:nvGraphicFramePr>
        <p:xfrm>
          <a:off x="5559014" y="1613180"/>
          <a:ext cx="2010377" cy="734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7" imgW="660240" imgH="241200" progId="">
                  <p:embed/>
                </p:oleObj>
              </mc:Choice>
              <mc:Fallback>
                <p:oleObj name="Equation" r:id="rId7" imgW="660240" imgH="241200" progId="">
                  <p:embed/>
                  <p:pic>
                    <p:nvPicPr>
                      <p:cNvPr id="399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014" y="1613180"/>
                        <a:ext cx="2010377" cy="734321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76200">
                        <a:solidFill>
                          <a:srgbClr val="ACBFF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0E65392E-A9D6-468B-AA9E-501D6862FB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8301"/>
              </p:ext>
            </p:extLst>
          </p:nvPr>
        </p:nvGraphicFramePr>
        <p:xfrm>
          <a:off x="6732240" y="3501008"/>
          <a:ext cx="1609725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Формула" r:id="rId9" imgW="533160" imgH="457200" progId="Equation.3">
                  <p:embed/>
                </p:oleObj>
              </mc:Choice>
              <mc:Fallback>
                <p:oleObj name="Формула" r:id="rId9" imgW="533160" imgH="457200" progId="Equation.3">
                  <p:embed/>
                  <p:pic>
                    <p:nvPicPr>
                      <p:cNvPr id="1187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3501008"/>
                        <a:ext cx="1609725" cy="1338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ый треугольник 5">
            <a:extLst>
              <a:ext uri="{FF2B5EF4-FFF2-40B4-BE49-F238E27FC236}">
                <a16:creationId xmlns:a16="http://schemas.microsoft.com/office/drawing/2014/main" id="{7C1F7991-4EE8-4E7B-813C-DE4975BE6551}"/>
              </a:ext>
            </a:extLst>
          </p:cNvPr>
          <p:cNvSpPr/>
          <p:nvPr/>
        </p:nvSpPr>
        <p:spPr>
          <a:xfrm rot="8795890">
            <a:off x="1885636" y="3913321"/>
            <a:ext cx="3488381" cy="2274476"/>
          </a:xfrm>
          <a:prstGeom prst="rtTriangle">
            <a:avLst/>
          </a:prstGeom>
          <a:gradFill>
            <a:gsLst>
              <a:gs pos="0">
                <a:srgbClr val="E46AB8"/>
              </a:gs>
              <a:gs pos="50000">
                <a:srgbClr val="E69ED8"/>
              </a:gs>
              <a:gs pos="100000">
                <a:srgbClr val="F4C2E7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7">
            <a:extLst>
              <a:ext uri="{FF2B5EF4-FFF2-40B4-BE49-F238E27FC236}">
                <a16:creationId xmlns:a16="http://schemas.microsoft.com/office/drawing/2014/main" id="{4920D7A8-D58B-4E50-B6C5-B54DA2AF0F4A}"/>
              </a:ext>
            </a:extLst>
          </p:cNvPr>
          <p:cNvCxnSpPr/>
          <p:nvPr/>
        </p:nvCxnSpPr>
        <p:spPr>
          <a:xfrm>
            <a:off x="4427984" y="3140968"/>
            <a:ext cx="5607" cy="1909591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4C11B17-D37A-497E-8ABA-4AB2E3EA0FF7}"/>
              </a:ext>
            </a:extLst>
          </p:cNvPr>
          <p:cNvSpPr txBox="1"/>
          <p:nvPr/>
        </p:nvSpPr>
        <p:spPr>
          <a:xfrm>
            <a:off x="3059832" y="3356992"/>
            <a:ext cx="597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406DFF-9263-4A77-B44B-278D26EA107B}"/>
              </a:ext>
            </a:extLst>
          </p:cNvPr>
          <p:cNvSpPr txBox="1"/>
          <p:nvPr/>
        </p:nvSpPr>
        <p:spPr>
          <a:xfrm>
            <a:off x="4932040" y="3501008"/>
            <a:ext cx="395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1">
            <a:extLst>
              <a:ext uri="{FF2B5EF4-FFF2-40B4-BE49-F238E27FC236}">
                <a16:creationId xmlns:a16="http://schemas.microsoft.com/office/drawing/2014/main" id="{81F2DB9E-04AF-4068-9EF3-E359EC68A1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217345"/>
              </p:ext>
            </p:extLst>
          </p:nvPr>
        </p:nvGraphicFramePr>
        <p:xfrm>
          <a:off x="3203848" y="4941168"/>
          <a:ext cx="46513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Формула" r:id="rId11" imgW="152280" imgH="228600" progId="Equation.3">
                  <p:embed/>
                </p:oleObj>
              </mc:Choice>
              <mc:Fallback>
                <p:oleObj name="Формула" r:id="rId11" imgW="152280" imgH="228600" progId="Equation.3">
                  <p:embed/>
                  <p:pic>
                    <p:nvPicPr>
                      <p:cNvPr id="399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941168"/>
                        <a:ext cx="465138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>
            <a:extLst>
              <a:ext uri="{FF2B5EF4-FFF2-40B4-BE49-F238E27FC236}">
                <a16:creationId xmlns:a16="http://schemas.microsoft.com/office/drawing/2014/main" id="{CFD4F01C-7A57-4D18-971E-7F9F4B27B5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267775"/>
              </p:ext>
            </p:extLst>
          </p:nvPr>
        </p:nvGraphicFramePr>
        <p:xfrm>
          <a:off x="4716016" y="4840957"/>
          <a:ext cx="50323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Формула" r:id="rId13" imgW="164880" imgH="228600" progId="Equation.3">
                  <p:embed/>
                </p:oleObj>
              </mc:Choice>
              <mc:Fallback>
                <p:oleObj name="Формула" r:id="rId13" imgW="164880" imgH="228600" progId="Equation.3">
                  <p:embed/>
                  <p:pic>
                    <p:nvPicPr>
                      <p:cNvPr id="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840957"/>
                        <a:ext cx="503238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FA917A3-DD87-4949-A00B-B72554C5F552}"/>
              </a:ext>
            </a:extLst>
          </p:cNvPr>
          <p:cNvSpPr txBox="1"/>
          <p:nvPr/>
        </p:nvSpPr>
        <p:spPr>
          <a:xfrm>
            <a:off x="3635896" y="5445224"/>
            <a:ext cx="597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Дуга 16">
            <a:extLst>
              <a:ext uri="{FF2B5EF4-FFF2-40B4-BE49-F238E27FC236}">
                <a16:creationId xmlns:a16="http://schemas.microsoft.com/office/drawing/2014/main" id="{C54485CE-1C50-4684-80C0-6F0205E62A71}"/>
              </a:ext>
            </a:extLst>
          </p:cNvPr>
          <p:cNvSpPr/>
          <p:nvPr/>
        </p:nvSpPr>
        <p:spPr>
          <a:xfrm rot="6010605">
            <a:off x="1921565" y="1484292"/>
            <a:ext cx="2332994" cy="5637604"/>
          </a:xfrm>
          <a:prstGeom prst="arc">
            <a:avLst>
              <a:gd name="adj1" fmla="val 16599215"/>
              <a:gd name="adj2" fmla="val 312852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6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C5BACA-5F24-4EF4-9011-67A77CC2F568}"/>
              </a:ext>
            </a:extLst>
          </p:cNvPr>
          <p:cNvSpPr/>
          <p:nvPr/>
        </p:nvSpPr>
        <p:spPr>
          <a:xfrm>
            <a:off x="3152560" y="651691"/>
            <a:ext cx="32782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Виконайте усно: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2F75FC8-CFED-4C08-8B8E-E69DCAC5E48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8514885">
            <a:off x="1570637" y="2568867"/>
            <a:ext cx="2240950" cy="1720266"/>
          </a:xfrm>
          <a:prstGeom prst="rt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614517A-EB85-422C-97BB-592103994030}"/>
              </a:ext>
            </a:extLst>
          </p:cNvPr>
          <p:cNvCxnSpPr/>
          <p:nvPr/>
        </p:nvCxnSpPr>
        <p:spPr>
          <a:xfrm>
            <a:off x="3048057" y="2083065"/>
            <a:ext cx="11775" cy="134593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C545C14-0BC3-4261-B346-84CD0397F869}"/>
              </a:ext>
            </a:extLst>
          </p:cNvPr>
          <p:cNvSpPr txBox="1"/>
          <p:nvPr/>
        </p:nvSpPr>
        <p:spPr>
          <a:xfrm>
            <a:off x="3049488" y="2658398"/>
            <a:ext cx="442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D32AF1C-D056-4635-87AE-4932B70A5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2132857"/>
            <a:ext cx="657447" cy="459678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E3165B7-4741-4A38-91EF-E6831A1A2F54}"/>
              </a:ext>
            </a:extLst>
          </p:cNvPr>
          <p:cNvSpPr txBox="1"/>
          <p:nvPr/>
        </p:nvSpPr>
        <p:spPr>
          <a:xfrm>
            <a:off x="1753344" y="3491716"/>
            <a:ext cx="44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2</a:t>
            </a:r>
            <a:endParaRPr lang="ru-RU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7BF7E3-7545-4A74-9D35-6A233CACFF1E}"/>
              </a:ext>
            </a:extLst>
          </p:cNvPr>
          <p:cNvSpPr txBox="1"/>
          <p:nvPr/>
        </p:nvSpPr>
        <p:spPr>
          <a:xfrm>
            <a:off x="3337520" y="3429000"/>
            <a:ext cx="44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8</a:t>
            </a:r>
            <a:endParaRPr lang="ru-RU" b="1" dirty="0"/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8E44E051-E673-4204-A2A7-31E38E6B8716}"/>
              </a:ext>
            </a:extLst>
          </p:cNvPr>
          <p:cNvSpPr/>
          <p:nvPr/>
        </p:nvSpPr>
        <p:spPr>
          <a:xfrm>
            <a:off x="5724128" y="2092206"/>
            <a:ext cx="1512168" cy="1912858"/>
          </a:xfrm>
          <a:prstGeom prst="rt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F3D2F86A-07E4-4F34-8887-76EAE34B0490}"/>
              </a:ext>
            </a:extLst>
          </p:cNvPr>
          <p:cNvCxnSpPr/>
          <p:nvPr/>
        </p:nvCxnSpPr>
        <p:spPr>
          <a:xfrm flipV="1">
            <a:off x="5724128" y="3235206"/>
            <a:ext cx="936104" cy="76985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8188789-D7BC-4E16-AE56-C4B18D1B07C8}"/>
              </a:ext>
            </a:extLst>
          </p:cNvPr>
          <p:cNvSpPr txBox="1"/>
          <p:nvPr/>
        </p:nvSpPr>
        <p:spPr>
          <a:xfrm>
            <a:off x="5425752" y="2946430"/>
            <a:ext cx="442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450232-89B5-4E71-8647-578B49B6D39B}"/>
              </a:ext>
            </a:extLst>
          </p:cNvPr>
          <p:cNvSpPr txBox="1"/>
          <p:nvPr/>
        </p:nvSpPr>
        <p:spPr>
          <a:xfrm>
            <a:off x="6156176" y="2339588"/>
            <a:ext cx="54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9</a:t>
            </a:r>
            <a:endParaRPr lang="ru-RU" b="1" dirty="0"/>
          </a:p>
        </p:txBody>
      </p:sp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id="{043154CD-D3A2-443C-9CB7-473F9E5D7675}"/>
              </a:ext>
            </a:extLst>
          </p:cNvPr>
          <p:cNvSpPr/>
          <p:nvPr/>
        </p:nvSpPr>
        <p:spPr>
          <a:xfrm rot="19265433">
            <a:off x="6489203" y="1580433"/>
            <a:ext cx="445137" cy="24944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A05304-35E6-4381-837A-DA14F866D907}"/>
              </a:ext>
            </a:extLst>
          </p:cNvPr>
          <p:cNvSpPr txBox="1"/>
          <p:nvPr/>
        </p:nvSpPr>
        <p:spPr>
          <a:xfrm>
            <a:off x="6876256" y="2339588"/>
            <a:ext cx="44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25</a:t>
            </a:r>
            <a:endParaRPr lang="ru-RU" b="1" dirty="0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BF7BCF83-A393-4B65-9542-CC12036A7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000" y="2903133"/>
            <a:ext cx="749873" cy="524301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6884E41-4444-4F96-9715-E598CA3F9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632" y="3609642"/>
            <a:ext cx="653244" cy="45673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22" name="Прямоугольный треугольник 21">
            <a:extLst>
              <a:ext uri="{FF2B5EF4-FFF2-40B4-BE49-F238E27FC236}">
                <a16:creationId xmlns:a16="http://schemas.microsoft.com/office/drawing/2014/main" id="{2E4730E0-44D7-49CB-9A73-FCE4BD95B4F1}"/>
              </a:ext>
            </a:extLst>
          </p:cNvPr>
          <p:cNvSpPr/>
          <p:nvPr/>
        </p:nvSpPr>
        <p:spPr>
          <a:xfrm rot="7407959">
            <a:off x="3898672" y="3789643"/>
            <a:ext cx="1747748" cy="2605586"/>
          </a:xfrm>
          <a:prstGeom prst="rtTriangl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87D1DBC4-DFDE-4C97-8351-BB91E3CF1F0D}"/>
              </a:ext>
            </a:extLst>
          </p:cNvPr>
          <p:cNvCxnSpPr/>
          <p:nvPr/>
        </p:nvCxnSpPr>
        <p:spPr>
          <a:xfrm>
            <a:off x="4211904" y="3645024"/>
            <a:ext cx="72064" cy="1447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FE7AC7C-EC40-407E-A1E3-EC529195370C}"/>
              </a:ext>
            </a:extLst>
          </p:cNvPr>
          <p:cNvSpPr txBox="1"/>
          <p:nvPr/>
        </p:nvSpPr>
        <p:spPr>
          <a:xfrm>
            <a:off x="3265512" y="4365104"/>
            <a:ext cx="44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6</a:t>
            </a:r>
            <a:endParaRPr lang="ru-RU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65452E-2E93-4366-8193-1FBAF344A9AB}"/>
              </a:ext>
            </a:extLst>
          </p:cNvPr>
          <p:cNvSpPr txBox="1"/>
          <p:nvPr/>
        </p:nvSpPr>
        <p:spPr>
          <a:xfrm>
            <a:off x="3635896" y="5013176"/>
            <a:ext cx="442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Левая фигурная скобка 25">
            <a:extLst>
              <a:ext uri="{FF2B5EF4-FFF2-40B4-BE49-F238E27FC236}">
                <a16:creationId xmlns:a16="http://schemas.microsoft.com/office/drawing/2014/main" id="{0D69AFD8-A1B7-492F-A902-B9BF07ED4170}"/>
              </a:ext>
            </a:extLst>
          </p:cNvPr>
          <p:cNvSpPr/>
          <p:nvPr/>
        </p:nvSpPr>
        <p:spPr>
          <a:xfrm rot="16200000">
            <a:off x="4572011" y="3747998"/>
            <a:ext cx="401071" cy="31373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9764B8-25EB-4410-8EE9-9E1E28230CB8}"/>
              </a:ext>
            </a:extLst>
          </p:cNvPr>
          <p:cNvSpPr txBox="1"/>
          <p:nvPr/>
        </p:nvSpPr>
        <p:spPr>
          <a:xfrm>
            <a:off x="4602832" y="5517232"/>
            <a:ext cx="54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0486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166843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800" b="1" dirty="0">
                <a:solidFill>
                  <a:srgbClr val="7030A0"/>
                </a:solidFill>
                <a:latin typeface="+mn-lt"/>
              </a:rPr>
              <a:t>1.Що називається бісектрисою трикутника?</a:t>
            </a:r>
          </a:p>
          <a:p>
            <a:pPr lvl="0" algn="just"/>
            <a:endParaRPr lang="ru-RU" sz="2800" b="1" dirty="0">
              <a:solidFill>
                <a:srgbClr val="7030A0"/>
              </a:solidFill>
              <a:latin typeface="+mn-lt"/>
            </a:endParaRPr>
          </a:p>
          <a:p>
            <a:pPr algn="just"/>
            <a:r>
              <a:rPr lang="uk-UA" sz="2800" b="1" dirty="0">
                <a:solidFill>
                  <a:srgbClr val="7030A0"/>
                </a:solidFill>
                <a:latin typeface="+mn-lt"/>
              </a:rPr>
              <a:t>2.Що є центром перетину бісектрис трикутника?</a:t>
            </a:r>
          </a:p>
          <a:p>
            <a:pPr algn="just"/>
            <a:endParaRPr lang="ru-RU" sz="2800" b="1" dirty="0">
              <a:solidFill>
                <a:srgbClr val="7030A0"/>
              </a:solidFill>
              <a:latin typeface="+mn-lt"/>
            </a:endParaRPr>
          </a:p>
          <a:p>
            <a:pPr algn="just"/>
            <a:r>
              <a:rPr lang="uk-UA" sz="2800" b="1" dirty="0">
                <a:solidFill>
                  <a:srgbClr val="7030A0"/>
                </a:solidFill>
                <a:latin typeface="+mn-lt"/>
              </a:rPr>
              <a:t>3.Що можна сказати про бісектрису кута прямокутника, ромба, паралелограма, трапеції?</a:t>
            </a:r>
            <a:endParaRPr lang="ru-RU" sz="28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5244"/>
            <a:ext cx="592936" cy="7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43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7030A0"/>
                </a:solidFill>
              </a:rPr>
              <a:t>А чи знаєте ви що?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>
              <a:solidFill>
                <a:srgbClr val="7030A0"/>
              </a:solidFill>
            </a:endParaRPr>
          </a:p>
          <a:p>
            <a:r>
              <a:rPr lang="uk-UA" dirty="0">
                <a:solidFill>
                  <a:srgbClr val="7030A0"/>
                </a:solidFill>
              </a:rPr>
              <a:t>Точка перетину медіан трикутника називається </a:t>
            </a:r>
            <a:r>
              <a:rPr lang="uk-UA" b="1" i="1" dirty="0" err="1">
                <a:solidFill>
                  <a:srgbClr val="7030A0"/>
                </a:solidFill>
              </a:rPr>
              <a:t>центроїдом</a:t>
            </a:r>
            <a:endParaRPr lang="uk-UA" i="1" dirty="0">
              <a:solidFill>
                <a:srgbClr val="7030A0"/>
              </a:solidFill>
            </a:endParaRPr>
          </a:p>
          <a:p>
            <a:endParaRPr lang="uk-UA" dirty="0">
              <a:solidFill>
                <a:srgbClr val="7030A0"/>
              </a:solidFill>
            </a:endParaRPr>
          </a:p>
          <a:p>
            <a:r>
              <a:rPr lang="uk-UA" dirty="0">
                <a:solidFill>
                  <a:srgbClr val="7030A0"/>
                </a:solidFill>
              </a:rPr>
              <a:t>Точка перетину бісектрис трикутника називається </a:t>
            </a:r>
            <a:r>
              <a:rPr lang="uk-UA" b="1" i="1" dirty="0" err="1">
                <a:solidFill>
                  <a:srgbClr val="7030A0"/>
                </a:solidFill>
              </a:rPr>
              <a:t>інцентром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923925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85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7CD52-E45B-428D-91D8-A1737FAF7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/>
          <a:lstStyle/>
          <a:p>
            <a:r>
              <a:rPr lang="uk-UA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Назвіть: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90C1BE-2011-4C0C-AA7E-1902BE7EB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080028"/>
            <a:ext cx="7848600" cy="4857403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Бісектрису кута трикутника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Прилеглі сторони до кута, у якому проведено бісектрису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Відрізки, на які ділить бісектриса протилежну сторону трикутника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5A1C1133-88AC-43EF-A278-24675B176862}"/>
              </a:ext>
            </a:extLst>
          </p:cNvPr>
          <p:cNvSpPr>
            <a:spLocks noChangeShapeType="1"/>
          </p:cNvSpPr>
          <p:nvPr/>
        </p:nvSpPr>
        <p:spPr bwMode="auto">
          <a:xfrm rot="21540000" flipH="1">
            <a:off x="3109689" y="3239707"/>
            <a:ext cx="607420" cy="2533157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CAD273B-0F12-4BAE-BE9C-FF3E867DB773}"/>
              </a:ext>
            </a:extLst>
          </p:cNvPr>
          <p:cNvSpPr>
            <a:spLocks noChangeShapeType="1"/>
          </p:cNvSpPr>
          <p:nvPr/>
        </p:nvSpPr>
        <p:spPr bwMode="auto">
          <a:xfrm rot="21540000">
            <a:off x="3687117" y="3247484"/>
            <a:ext cx="2446828" cy="2552034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3049E207-7ABE-4254-A1D6-53DBE69E7A5F}"/>
              </a:ext>
            </a:extLst>
          </p:cNvPr>
          <p:cNvSpPr>
            <a:spLocks noChangeShapeType="1"/>
          </p:cNvSpPr>
          <p:nvPr/>
        </p:nvSpPr>
        <p:spPr bwMode="auto">
          <a:xfrm rot="21540000">
            <a:off x="3716825" y="3265950"/>
            <a:ext cx="676442" cy="250631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BF59CB14-90A6-4B2D-9F78-A2FE64966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9073" y="5766166"/>
            <a:ext cx="1224337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5759E739-06A7-42EB-A67E-C563C1A5C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2179" y="5769426"/>
            <a:ext cx="1740942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00804578-A6E4-498F-BFA0-991E7A00A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643" y="2599312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075B5E82-940B-4956-9660-920BF94E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390" y="5593128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6">
            <a:extLst>
              <a:ext uri="{FF2B5EF4-FFF2-40B4-BE49-F238E27FC236}">
                <a16:creationId xmlns:a16="http://schemas.microsoft.com/office/drawing/2014/main" id="{1B295361-6B33-46D8-8A73-0F19214BD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282" y="5885515"/>
            <a:ext cx="4347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002C07E0-7211-49C3-A8BB-946AA0AD1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5445224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Дуга 13">
            <a:extLst>
              <a:ext uri="{FF2B5EF4-FFF2-40B4-BE49-F238E27FC236}">
                <a16:creationId xmlns:a16="http://schemas.microsoft.com/office/drawing/2014/main" id="{9D1ED0EE-4CCB-4517-AF6B-25A874D39627}"/>
              </a:ext>
            </a:extLst>
          </p:cNvPr>
          <p:cNvSpPr/>
          <p:nvPr/>
        </p:nvSpPr>
        <p:spPr>
          <a:xfrm flipH="1">
            <a:off x="3352058" y="2968858"/>
            <a:ext cx="685800" cy="685800"/>
          </a:xfrm>
          <a:prstGeom prst="arc">
            <a:avLst>
              <a:gd name="adj1" fmla="val 4107691"/>
              <a:gd name="adj2" fmla="val 624345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sp>
        <p:nvSpPr>
          <p:cNvPr id="15" name="Дуга 14">
            <a:extLst>
              <a:ext uri="{FF2B5EF4-FFF2-40B4-BE49-F238E27FC236}">
                <a16:creationId xmlns:a16="http://schemas.microsoft.com/office/drawing/2014/main" id="{7CA50468-3A3A-4109-941F-4F3D811A7441}"/>
              </a:ext>
            </a:extLst>
          </p:cNvPr>
          <p:cNvSpPr/>
          <p:nvPr/>
        </p:nvSpPr>
        <p:spPr>
          <a:xfrm flipH="1">
            <a:off x="3598168" y="2996952"/>
            <a:ext cx="685800" cy="685800"/>
          </a:xfrm>
          <a:prstGeom prst="arc">
            <a:avLst>
              <a:gd name="adj1" fmla="val 4107691"/>
              <a:gd name="adj2" fmla="val 624345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284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440160"/>
          </a:xfrm>
        </p:spPr>
        <p:txBody>
          <a:bodyPr/>
          <a:lstStyle/>
          <a:p>
            <a:r>
              <a:rPr lang="uk-UA" sz="3200" b="1" dirty="0">
                <a:solidFill>
                  <a:srgbClr val="7030A0"/>
                </a:solidFill>
              </a:rPr>
              <a:t>Теорема</a:t>
            </a:r>
            <a:br>
              <a:rPr lang="uk-UA" sz="3200" b="1" dirty="0">
                <a:solidFill>
                  <a:srgbClr val="7030A0"/>
                </a:solidFill>
              </a:rPr>
            </a:br>
            <a:r>
              <a:rPr lang="uk-UA" sz="3200" b="1" dirty="0">
                <a:solidFill>
                  <a:srgbClr val="7030A0"/>
                </a:solidFill>
              </a:rPr>
              <a:t>(властивість бісектриси трикутника</a:t>
            </a:r>
            <a:r>
              <a:rPr lang="uk-UA" sz="3200" b="1" dirty="0"/>
              <a:t>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dirty="0">
                <a:solidFill>
                  <a:srgbClr val="7030A0"/>
                </a:solidFill>
              </a:rPr>
              <a:t>Бісектриса трикутника ділить його сторону на відрізки, пропорційні прилеглим до них сторонам</a:t>
            </a:r>
          </a:p>
          <a:p>
            <a:pPr marL="0" indent="0" algn="just">
              <a:buNone/>
            </a:pPr>
            <a:endParaRPr lang="uk-UA" b="1" dirty="0"/>
          </a:p>
          <a:p>
            <a:pPr marL="0" indent="0" algn="just">
              <a:buNone/>
            </a:pPr>
            <a:r>
              <a:rPr lang="uk-UA" b="1" dirty="0">
                <a:solidFill>
                  <a:srgbClr val="7030A0"/>
                </a:solidFill>
              </a:rPr>
              <a:t>АД:АВ=ДС:ВС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G-191\Desktop\0015-007-Proportsionalnye-otrezki-v-treugolnik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597" y="3357557"/>
            <a:ext cx="2954436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45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7030A0"/>
                </a:solidFill>
              </a:rPr>
              <a:t>Розв'яжемо разом 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" name="Picture 2" descr="C:\Users\G-191\Desktop\89b2e1c3966659caf85127de33d43f2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73" y="1916832"/>
            <a:ext cx="2812207" cy="204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88024" y="2176796"/>
            <a:ext cx="2827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7030A0"/>
                </a:solidFill>
                <a:latin typeface="+mn-lt"/>
              </a:rPr>
              <a:t>1. АС = 10 см</a:t>
            </a:r>
          </a:p>
          <a:p>
            <a:r>
              <a:rPr lang="uk-UA" sz="2400" b="1" dirty="0">
                <a:solidFill>
                  <a:srgbClr val="7030A0"/>
                </a:solidFill>
                <a:latin typeface="+mn-lt"/>
              </a:rPr>
              <a:t>    СВ =15 см</a:t>
            </a:r>
          </a:p>
          <a:p>
            <a:r>
              <a:rPr lang="uk-UA" sz="2400" b="1" dirty="0">
                <a:solidFill>
                  <a:srgbClr val="7030A0"/>
                </a:solidFill>
                <a:latin typeface="+mn-lt"/>
              </a:rPr>
              <a:t>     КВ = 40 см</a:t>
            </a:r>
          </a:p>
          <a:p>
            <a:r>
              <a:rPr lang="uk-UA" sz="2400" b="1" dirty="0">
                <a:solidFill>
                  <a:srgbClr val="7030A0"/>
                </a:solidFill>
                <a:latin typeface="+mn-lt"/>
              </a:rPr>
              <a:t>     Знайти: АК</a:t>
            </a:r>
            <a:endParaRPr lang="ru-RU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4077072"/>
            <a:ext cx="3160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400" b="1" dirty="0">
                <a:solidFill>
                  <a:srgbClr val="7030A0"/>
                </a:solidFill>
                <a:latin typeface="Tahoma"/>
              </a:rPr>
              <a:t>2. АС = 10 см</a:t>
            </a:r>
          </a:p>
          <a:p>
            <a:pPr lvl="0"/>
            <a:r>
              <a:rPr lang="uk-UA" sz="2400" b="1" dirty="0">
                <a:solidFill>
                  <a:srgbClr val="7030A0"/>
                </a:solidFill>
                <a:latin typeface="Tahoma"/>
              </a:rPr>
              <a:t>     СВ =15 см</a:t>
            </a:r>
          </a:p>
          <a:p>
            <a:pPr lvl="0"/>
            <a:r>
              <a:rPr lang="uk-UA" sz="2400" b="1" dirty="0">
                <a:solidFill>
                  <a:srgbClr val="7030A0"/>
                </a:solidFill>
                <a:latin typeface="Tahoma"/>
              </a:rPr>
              <a:t>     АВ =20 см</a:t>
            </a:r>
          </a:p>
          <a:p>
            <a:pPr lvl="0"/>
            <a:r>
              <a:rPr lang="uk-UA" sz="2400" b="1" dirty="0">
                <a:solidFill>
                  <a:srgbClr val="7030A0"/>
                </a:solidFill>
                <a:latin typeface="Tahoma"/>
              </a:rPr>
              <a:t>     Знайти: АК, КВ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6" y="681336"/>
            <a:ext cx="13525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126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7030A0"/>
                </a:solidFill>
              </a:rPr>
              <a:t>Розв'яжемо разом 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" name="Picture 2" descr="C:\Users\G-191\Desktop\89b2e1c3966659caf85127de33d43f2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3031579" cy="220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1920" y="2176796"/>
            <a:ext cx="4464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7030A0"/>
                </a:solidFill>
                <a:latin typeface="+mn-lt"/>
              </a:rPr>
              <a:t>    АС = 10 см</a:t>
            </a:r>
          </a:p>
          <a:p>
            <a:r>
              <a:rPr lang="uk-UA" sz="2400" b="1" dirty="0">
                <a:solidFill>
                  <a:srgbClr val="7030A0"/>
                </a:solidFill>
                <a:latin typeface="+mn-lt"/>
              </a:rPr>
              <a:t>    СВ =15 см</a:t>
            </a:r>
          </a:p>
          <a:p>
            <a:r>
              <a:rPr lang="uk-UA" sz="2400" b="1" dirty="0">
                <a:solidFill>
                  <a:srgbClr val="7030A0"/>
                </a:solidFill>
                <a:latin typeface="+mn-lt"/>
              </a:rPr>
              <a:t>   </a:t>
            </a:r>
          </a:p>
          <a:p>
            <a:r>
              <a:rPr lang="uk-UA" sz="2400" b="1" dirty="0">
                <a:solidFill>
                  <a:srgbClr val="7030A0"/>
                </a:solidFill>
                <a:latin typeface="+mn-lt"/>
              </a:rPr>
              <a:t>Яку частину АК</a:t>
            </a:r>
          </a:p>
          <a:p>
            <a:r>
              <a:rPr lang="uk-UA" sz="2400" b="1" dirty="0">
                <a:solidFill>
                  <a:srgbClr val="7030A0"/>
                </a:solidFill>
                <a:latin typeface="+mn-lt"/>
              </a:rPr>
              <a:t> становить від КВ? </a:t>
            </a:r>
          </a:p>
          <a:p>
            <a:endParaRPr lang="uk-UA" sz="2400" b="1" dirty="0">
              <a:solidFill>
                <a:srgbClr val="7030A0"/>
              </a:solidFill>
              <a:latin typeface="+mn-lt"/>
            </a:endParaRPr>
          </a:p>
          <a:p>
            <a:r>
              <a:rPr lang="uk-UA" sz="2400" b="1" dirty="0">
                <a:solidFill>
                  <a:srgbClr val="7030A0"/>
                </a:solidFill>
                <a:latin typeface="+mn-lt"/>
              </a:rPr>
              <a:t>Яку частину КВ </a:t>
            </a:r>
          </a:p>
          <a:p>
            <a:r>
              <a:rPr lang="uk-UA" sz="2400" b="1" dirty="0">
                <a:solidFill>
                  <a:srgbClr val="7030A0"/>
                </a:solidFill>
                <a:latin typeface="+mn-lt"/>
              </a:rPr>
              <a:t>становить від АК?</a:t>
            </a:r>
            <a:endParaRPr lang="ru-RU" sz="24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1"/>
            <a:ext cx="1354137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769504"/>
      </p:ext>
    </p:extLst>
  </p:cSld>
  <p:clrMapOvr>
    <a:masterClrMapping/>
  </p:clrMapOvr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421</TotalTime>
  <Words>279</Words>
  <Application>Microsoft Office PowerPoint</Application>
  <PresentationFormat>Экран (4:3)</PresentationFormat>
  <Paragraphs>62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10069046</vt:lpstr>
      <vt:lpstr>Equation</vt:lpstr>
      <vt:lpstr>Формула</vt:lpstr>
      <vt:lpstr>Властивість бісектриси трикутника</vt:lpstr>
      <vt:lpstr>Перевірка домашньої роботи</vt:lpstr>
      <vt:lpstr>Презентация PowerPoint</vt:lpstr>
      <vt:lpstr>Презентация PowerPoint</vt:lpstr>
      <vt:lpstr>А чи знаєте ви що?</vt:lpstr>
      <vt:lpstr>Назвіть:</vt:lpstr>
      <vt:lpstr>Теорема (властивість бісектриси трикутника)</vt:lpstr>
      <vt:lpstr>Розв'яжемо разом </vt:lpstr>
      <vt:lpstr>Розв'яжемо разом </vt:lpstr>
      <vt:lpstr>Задача 1.</vt:lpstr>
      <vt:lpstr>Задача 2.</vt:lpstr>
      <vt:lpstr>            Домашнє завдання</vt:lpstr>
    </vt:vector>
  </TitlesOfParts>
  <Company>URTISI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50</cp:revision>
  <dcterms:created xsi:type="dcterms:W3CDTF">2011-08-18T13:52:20Z</dcterms:created>
  <dcterms:modified xsi:type="dcterms:W3CDTF">2021-01-14T15:02:19Z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